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73" r:id="rId6"/>
    <p:sldId id="260" r:id="rId7"/>
    <p:sldId id="274" r:id="rId8"/>
    <p:sldId id="261" r:id="rId9"/>
    <p:sldId id="262" r:id="rId10"/>
    <p:sldId id="263" r:id="rId11"/>
    <p:sldId id="264" r:id="rId12"/>
    <p:sldId id="266" r:id="rId13"/>
    <p:sldId id="267" r:id="rId14"/>
    <p:sldId id="268" r:id="rId15"/>
    <p:sldId id="270" r:id="rId16"/>
    <p:sldId id="271" r:id="rId17"/>
  </p:sldIdLst>
  <p:sldSz cx="9144000" cy="6858000" type="screen4x3"/>
  <p:notesSz cx="6858000" cy="9144000"/>
  <p:embeddedFontLst>
    <p:embeddedFont>
      <p:font typeface="Calibri" panose="020F0502020204030204" pitchFamily="34" charset="0"/>
      <p:regular r:id="rId19"/>
      <p:bold r:id="rId20"/>
      <p:italic r:id="rId21"/>
      <p:boldItalic r:id="rId22"/>
    </p:embeddedFont>
    <p:embeddedFont>
      <p:font typeface="Tahoma" panose="020B0604030504040204" pitchFamily="34"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B9A069-25B3-4660-813B-72C584BBE232}" v="10" dt="2021-06-04T19:47:37.5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0" autoAdjust="0"/>
    <p:restoredTop sz="94660"/>
  </p:normalViewPr>
  <p:slideViewPr>
    <p:cSldViewPr snapToGrid="0">
      <p:cViewPr varScale="1">
        <p:scale>
          <a:sx n="87" d="100"/>
          <a:sy n="87" d="100"/>
        </p:scale>
        <p:origin x="451"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lah iqbal" userId="37630c315053e802" providerId="LiveId" clId="{A7B9A069-25B3-4660-813B-72C584BBE232}"/>
    <pc:docChg chg="custSel addSld delSld modSld">
      <pc:chgData name="abdullah iqbal" userId="37630c315053e802" providerId="LiveId" clId="{A7B9A069-25B3-4660-813B-72C584BBE232}" dt="2021-06-04T19:47:47.185" v="267" actId="14100"/>
      <pc:docMkLst>
        <pc:docMk/>
      </pc:docMkLst>
      <pc:sldChg chg="modSp mod">
        <pc:chgData name="abdullah iqbal" userId="37630c315053e802" providerId="LiveId" clId="{A7B9A069-25B3-4660-813B-72C584BBE232}" dt="2021-05-30T20:56:04.039" v="162" actId="20577"/>
        <pc:sldMkLst>
          <pc:docMk/>
          <pc:sldMk cId="0" sldId="257"/>
        </pc:sldMkLst>
        <pc:spChg chg="mod">
          <ac:chgData name="abdullah iqbal" userId="37630c315053e802" providerId="LiveId" clId="{A7B9A069-25B3-4660-813B-72C584BBE232}" dt="2021-05-30T20:56:04.039" v="162" actId="20577"/>
          <ac:spMkLst>
            <pc:docMk/>
            <pc:sldMk cId="0" sldId="257"/>
            <ac:spMk id="98" creationId="{00000000-0000-0000-0000-000000000000}"/>
          </ac:spMkLst>
        </pc:spChg>
      </pc:sldChg>
      <pc:sldChg chg="modSp mod">
        <pc:chgData name="abdullah iqbal" userId="37630c315053e802" providerId="LiveId" clId="{A7B9A069-25B3-4660-813B-72C584BBE232}" dt="2021-05-30T20:58:19.614" v="216" actId="123"/>
        <pc:sldMkLst>
          <pc:docMk/>
          <pc:sldMk cId="0" sldId="258"/>
        </pc:sldMkLst>
        <pc:spChg chg="mod">
          <ac:chgData name="abdullah iqbal" userId="37630c315053e802" providerId="LiveId" clId="{A7B9A069-25B3-4660-813B-72C584BBE232}" dt="2021-05-30T20:58:19.614" v="216" actId="123"/>
          <ac:spMkLst>
            <pc:docMk/>
            <pc:sldMk cId="0" sldId="258"/>
            <ac:spMk id="104" creationId="{00000000-0000-0000-0000-000000000000}"/>
          </ac:spMkLst>
        </pc:spChg>
      </pc:sldChg>
      <pc:sldChg chg="modSp mod">
        <pc:chgData name="abdullah iqbal" userId="37630c315053e802" providerId="LiveId" clId="{A7B9A069-25B3-4660-813B-72C584BBE232}" dt="2021-05-30T20:58:27.858" v="218" actId="123"/>
        <pc:sldMkLst>
          <pc:docMk/>
          <pc:sldMk cId="0" sldId="259"/>
        </pc:sldMkLst>
        <pc:spChg chg="mod">
          <ac:chgData name="abdullah iqbal" userId="37630c315053e802" providerId="LiveId" clId="{A7B9A069-25B3-4660-813B-72C584BBE232}" dt="2021-05-30T20:58:27.858" v="218" actId="123"/>
          <ac:spMkLst>
            <pc:docMk/>
            <pc:sldMk cId="0" sldId="259"/>
            <ac:spMk id="111" creationId="{00000000-0000-0000-0000-000000000000}"/>
          </ac:spMkLst>
        </pc:spChg>
      </pc:sldChg>
      <pc:sldChg chg="modSp mod">
        <pc:chgData name="abdullah iqbal" userId="37630c315053e802" providerId="LiveId" clId="{A7B9A069-25B3-4660-813B-72C584BBE232}" dt="2021-06-03T20:51:44.660" v="237" actId="255"/>
        <pc:sldMkLst>
          <pc:docMk/>
          <pc:sldMk cId="0" sldId="260"/>
        </pc:sldMkLst>
        <pc:spChg chg="mod">
          <ac:chgData name="abdullah iqbal" userId="37630c315053e802" providerId="LiveId" clId="{A7B9A069-25B3-4660-813B-72C584BBE232}" dt="2021-06-03T20:51:44.660" v="237" actId="255"/>
          <ac:spMkLst>
            <pc:docMk/>
            <pc:sldMk cId="0" sldId="260"/>
            <ac:spMk id="118" creationId="{00000000-0000-0000-0000-000000000000}"/>
          </ac:spMkLst>
        </pc:spChg>
      </pc:sldChg>
      <pc:sldChg chg="modSp mod">
        <pc:chgData name="abdullah iqbal" userId="37630c315053e802" providerId="LiveId" clId="{A7B9A069-25B3-4660-813B-72C584BBE232}" dt="2021-06-03T20:51:52.420" v="238" actId="255"/>
        <pc:sldMkLst>
          <pc:docMk/>
          <pc:sldMk cId="0" sldId="261"/>
        </pc:sldMkLst>
        <pc:spChg chg="mod">
          <ac:chgData name="abdullah iqbal" userId="37630c315053e802" providerId="LiveId" clId="{A7B9A069-25B3-4660-813B-72C584BBE232}" dt="2021-06-03T20:51:52.420" v="238" actId="255"/>
          <ac:spMkLst>
            <pc:docMk/>
            <pc:sldMk cId="0" sldId="261"/>
            <ac:spMk id="125" creationId="{00000000-0000-0000-0000-000000000000}"/>
          </ac:spMkLst>
        </pc:spChg>
      </pc:sldChg>
      <pc:sldChg chg="addSp delSp modSp mod">
        <pc:chgData name="abdullah iqbal" userId="37630c315053e802" providerId="LiveId" clId="{A7B9A069-25B3-4660-813B-72C584BBE232}" dt="2021-06-03T20:53:18.237" v="244" actId="14100"/>
        <pc:sldMkLst>
          <pc:docMk/>
          <pc:sldMk cId="0" sldId="262"/>
        </pc:sldMkLst>
        <pc:spChg chg="del mod">
          <ac:chgData name="abdullah iqbal" userId="37630c315053e802" providerId="LiveId" clId="{A7B9A069-25B3-4660-813B-72C584BBE232}" dt="2021-06-03T20:53:04.153" v="242" actId="21"/>
          <ac:spMkLst>
            <pc:docMk/>
            <pc:sldMk cId="0" sldId="262"/>
            <ac:spMk id="134" creationId="{00000000-0000-0000-0000-000000000000}"/>
          </ac:spMkLst>
        </pc:spChg>
        <pc:picChg chg="add mod">
          <ac:chgData name="abdullah iqbal" userId="37630c315053e802" providerId="LiveId" clId="{A7B9A069-25B3-4660-813B-72C584BBE232}" dt="2021-06-03T20:53:18.237" v="244" actId="14100"/>
          <ac:picMkLst>
            <pc:docMk/>
            <pc:sldMk cId="0" sldId="262"/>
            <ac:picMk id="3" creationId="{8E6BB0F5-A105-4163-930C-016DA613E7A2}"/>
          </ac:picMkLst>
        </pc:picChg>
      </pc:sldChg>
      <pc:sldChg chg="addSp modSp mod">
        <pc:chgData name="abdullah iqbal" userId="37630c315053e802" providerId="LiveId" clId="{A7B9A069-25B3-4660-813B-72C584BBE232}" dt="2021-05-30T22:52:50.495" v="227" actId="14100"/>
        <pc:sldMkLst>
          <pc:docMk/>
          <pc:sldMk cId="0" sldId="263"/>
        </pc:sldMkLst>
        <pc:picChg chg="add mod">
          <ac:chgData name="abdullah iqbal" userId="37630c315053e802" providerId="LiveId" clId="{A7B9A069-25B3-4660-813B-72C584BBE232}" dt="2021-05-30T22:52:50.495" v="227" actId="14100"/>
          <ac:picMkLst>
            <pc:docMk/>
            <pc:sldMk cId="0" sldId="263"/>
            <ac:picMk id="3" creationId="{FA117F97-F879-43A0-B1F2-15D716490385}"/>
          </ac:picMkLst>
        </pc:picChg>
      </pc:sldChg>
      <pc:sldChg chg="del">
        <pc:chgData name="abdullah iqbal" userId="37630c315053e802" providerId="LiveId" clId="{A7B9A069-25B3-4660-813B-72C584BBE232}" dt="2021-06-03T20:53:29.788" v="245" actId="2696"/>
        <pc:sldMkLst>
          <pc:docMk/>
          <pc:sldMk cId="0" sldId="265"/>
        </pc:sldMkLst>
      </pc:sldChg>
      <pc:sldChg chg="addSp delSp modSp mod">
        <pc:chgData name="abdullah iqbal" userId="37630c315053e802" providerId="LiveId" clId="{A7B9A069-25B3-4660-813B-72C584BBE232}" dt="2021-05-30T22:53:32.844" v="232" actId="21"/>
        <pc:sldMkLst>
          <pc:docMk/>
          <pc:sldMk cId="0" sldId="266"/>
        </pc:sldMkLst>
        <pc:spChg chg="del">
          <ac:chgData name="abdullah iqbal" userId="37630c315053e802" providerId="LiveId" clId="{A7B9A069-25B3-4660-813B-72C584BBE232}" dt="2021-05-30T22:53:32.844" v="232" actId="21"/>
          <ac:spMkLst>
            <pc:docMk/>
            <pc:sldMk cId="0" sldId="266"/>
            <ac:spMk id="162" creationId="{00000000-0000-0000-0000-000000000000}"/>
          </ac:spMkLst>
        </pc:spChg>
        <pc:picChg chg="add mod">
          <ac:chgData name="abdullah iqbal" userId="37630c315053e802" providerId="LiveId" clId="{A7B9A069-25B3-4660-813B-72C584BBE232}" dt="2021-05-30T22:53:17.484" v="231" actId="14100"/>
          <ac:picMkLst>
            <pc:docMk/>
            <pc:sldMk cId="0" sldId="266"/>
            <ac:picMk id="3" creationId="{5CB5D556-F2A9-4352-9D4C-A3CB42C43B79}"/>
          </ac:picMkLst>
        </pc:picChg>
      </pc:sldChg>
      <pc:sldChg chg="addSp delSp modSp mod">
        <pc:chgData name="abdullah iqbal" userId="37630c315053e802" providerId="LiveId" clId="{A7B9A069-25B3-4660-813B-72C584BBE232}" dt="2021-06-03T20:53:56.316" v="250" actId="14100"/>
        <pc:sldMkLst>
          <pc:docMk/>
          <pc:sldMk cId="0" sldId="267"/>
        </pc:sldMkLst>
        <pc:spChg chg="del">
          <ac:chgData name="abdullah iqbal" userId="37630c315053e802" providerId="LiveId" clId="{A7B9A069-25B3-4660-813B-72C584BBE232}" dt="2021-06-03T20:53:39.091" v="246" actId="21"/>
          <ac:spMkLst>
            <pc:docMk/>
            <pc:sldMk cId="0" sldId="267"/>
            <ac:spMk id="169" creationId="{00000000-0000-0000-0000-000000000000}"/>
          </ac:spMkLst>
        </pc:spChg>
        <pc:picChg chg="add mod">
          <ac:chgData name="abdullah iqbal" userId="37630c315053e802" providerId="LiveId" clId="{A7B9A069-25B3-4660-813B-72C584BBE232}" dt="2021-06-03T20:53:56.316" v="250" actId="14100"/>
          <ac:picMkLst>
            <pc:docMk/>
            <pc:sldMk cId="0" sldId="267"/>
            <ac:picMk id="3" creationId="{B79C2759-D2E2-4B6E-8D66-16073668ED1C}"/>
          </ac:picMkLst>
        </pc:picChg>
      </pc:sldChg>
      <pc:sldChg chg="addSp delSp modSp mod">
        <pc:chgData name="abdullah iqbal" userId="37630c315053e802" providerId="LiveId" clId="{A7B9A069-25B3-4660-813B-72C584BBE232}" dt="2021-06-04T19:47:47.185" v="267" actId="14100"/>
        <pc:sldMkLst>
          <pc:docMk/>
          <pc:sldMk cId="0" sldId="268"/>
        </pc:sldMkLst>
        <pc:spChg chg="add del mod">
          <ac:chgData name="abdullah iqbal" userId="37630c315053e802" providerId="LiveId" clId="{A7B9A069-25B3-4660-813B-72C584BBE232}" dt="2021-06-04T19:47:11.412" v="260" actId="21"/>
          <ac:spMkLst>
            <pc:docMk/>
            <pc:sldMk cId="0" sldId="268"/>
            <ac:spMk id="3" creationId="{96D2544A-7E64-485D-8165-A7FD2F7B7095}"/>
          </ac:spMkLst>
        </pc:spChg>
        <pc:spChg chg="add del mod">
          <ac:chgData name="abdullah iqbal" userId="37630c315053e802" providerId="LiveId" clId="{A7B9A069-25B3-4660-813B-72C584BBE232}" dt="2021-06-04T19:47:15.756" v="261" actId="21"/>
          <ac:spMkLst>
            <pc:docMk/>
            <pc:sldMk cId="0" sldId="268"/>
            <ac:spMk id="4" creationId="{DD1554B6-C086-4D4A-9AA7-D41154C09F62}"/>
          </ac:spMkLst>
        </pc:spChg>
        <pc:spChg chg="add del mod">
          <ac:chgData name="abdullah iqbal" userId="37630c315053e802" providerId="LiveId" clId="{A7B9A069-25B3-4660-813B-72C584BBE232}" dt="2021-06-04T19:47:20.680" v="263" actId="21"/>
          <ac:spMkLst>
            <pc:docMk/>
            <pc:sldMk cId="0" sldId="268"/>
            <ac:spMk id="8" creationId="{7F1FE2B5-5BD3-4408-B306-3822B56C5DDB}"/>
          </ac:spMkLst>
        </pc:spChg>
        <pc:spChg chg="del">
          <ac:chgData name="abdullah iqbal" userId="37630c315053e802" providerId="LiveId" clId="{A7B9A069-25B3-4660-813B-72C584BBE232}" dt="2021-06-04T19:46:59.135" v="259"/>
          <ac:spMkLst>
            <pc:docMk/>
            <pc:sldMk cId="0" sldId="268"/>
            <ac:spMk id="176" creationId="{00000000-0000-0000-0000-000000000000}"/>
          </ac:spMkLst>
        </pc:spChg>
        <pc:graphicFrameChg chg="add del mod">
          <ac:chgData name="abdullah iqbal" userId="37630c315053e802" providerId="LiveId" clId="{A7B9A069-25B3-4660-813B-72C584BBE232}" dt="2021-06-04T19:47:11.412" v="260" actId="21"/>
          <ac:graphicFrameMkLst>
            <pc:docMk/>
            <pc:sldMk cId="0" sldId="268"/>
            <ac:graphicFrameMk id="2" creationId="{9FE358D5-DF9A-47D1-B9DF-04F19A85C03F}"/>
          </ac:graphicFrameMkLst>
        </pc:graphicFrameChg>
        <pc:graphicFrameChg chg="add mod modGraphic">
          <ac:chgData name="abdullah iqbal" userId="37630c315053e802" providerId="LiveId" clId="{A7B9A069-25B3-4660-813B-72C584BBE232}" dt="2021-06-04T19:47:47.185" v="267" actId="14100"/>
          <ac:graphicFrameMkLst>
            <pc:docMk/>
            <pc:sldMk cId="0" sldId="268"/>
            <ac:graphicFrameMk id="5" creationId="{86C5E551-EABD-46B1-AB05-457D14AF2B35}"/>
          </ac:graphicFrameMkLst>
        </pc:graphicFrameChg>
      </pc:sldChg>
      <pc:sldChg chg="del">
        <pc:chgData name="abdullah iqbal" userId="37630c315053e802" providerId="LiveId" clId="{A7B9A069-25B3-4660-813B-72C584BBE232}" dt="2021-06-03T20:54:09.772" v="251" actId="2696"/>
        <pc:sldMkLst>
          <pc:docMk/>
          <pc:sldMk cId="0" sldId="269"/>
        </pc:sldMkLst>
      </pc:sldChg>
      <pc:sldChg chg="addSp delSp modSp mod">
        <pc:chgData name="abdullah iqbal" userId="37630c315053e802" providerId="LiveId" clId="{A7B9A069-25B3-4660-813B-72C584BBE232}" dt="2021-06-03T20:55:01.774" v="258" actId="14100"/>
        <pc:sldMkLst>
          <pc:docMk/>
          <pc:sldMk cId="0" sldId="270"/>
        </pc:sldMkLst>
        <pc:spChg chg="del">
          <ac:chgData name="abdullah iqbal" userId="37630c315053e802" providerId="LiveId" clId="{A7B9A069-25B3-4660-813B-72C584BBE232}" dt="2021-06-03T20:54:40.116" v="253" actId="21"/>
          <ac:spMkLst>
            <pc:docMk/>
            <pc:sldMk cId="0" sldId="270"/>
            <ac:spMk id="189" creationId="{00000000-0000-0000-0000-000000000000}"/>
          </ac:spMkLst>
        </pc:spChg>
        <pc:picChg chg="add mod">
          <ac:chgData name="abdullah iqbal" userId="37630c315053e802" providerId="LiveId" clId="{A7B9A069-25B3-4660-813B-72C584BBE232}" dt="2021-06-03T20:55:01.774" v="258" actId="14100"/>
          <ac:picMkLst>
            <pc:docMk/>
            <pc:sldMk cId="0" sldId="270"/>
            <ac:picMk id="3" creationId="{122C7389-60C7-4C1E-8859-6E2305603164}"/>
          </ac:picMkLst>
        </pc:picChg>
      </pc:sldChg>
      <pc:sldChg chg="del">
        <pc:chgData name="abdullah iqbal" userId="37630c315053e802" providerId="LiveId" clId="{A7B9A069-25B3-4660-813B-72C584BBE232}" dt="2021-06-03T20:54:25.157" v="252" actId="2696"/>
        <pc:sldMkLst>
          <pc:docMk/>
          <pc:sldMk cId="0" sldId="272"/>
        </pc:sldMkLst>
      </pc:sldChg>
      <pc:sldChg chg="modSp add mod">
        <pc:chgData name="abdullah iqbal" userId="37630c315053e802" providerId="LiveId" clId="{A7B9A069-25B3-4660-813B-72C584BBE232}" dt="2021-06-03T20:51:20.662" v="235" actId="255"/>
        <pc:sldMkLst>
          <pc:docMk/>
          <pc:sldMk cId="976371458" sldId="274"/>
        </pc:sldMkLst>
        <pc:spChg chg="mod">
          <ac:chgData name="abdullah iqbal" userId="37630c315053e802" providerId="LiveId" clId="{A7B9A069-25B3-4660-813B-72C584BBE232}" dt="2021-06-03T20:51:20.662" v="235" actId="255"/>
          <ac:spMkLst>
            <pc:docMk/>
            <pc:sldMk cId="976371458" sldId="274"/>
            <ac:spMk id="118" creationId="{00000000-0000-0000-0000-000000000000}"/>
          </ac:spMkLst>
        </pc:spChg>
      </pc:sldChg>
    </pc:docChg>
  </pc:docChgLst>
</pc:chgInfo>
</file>

<file path=ppt/media/image1.jpg>
</file>

<file path=ppt/media/image2.png>
</file>

<file path=ppt/media/image3.jpg>
</file>

<file path=ppt/media/image4.jp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noAutofit/>
          </a:bodyPr>
          <a:lstStyle>
            <a:lvl1pPr marL="0" marR="0" lvl="0" indent="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5" name="Google Shape;165;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 name="Google Shape;95;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 name="Google Shape;102;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26082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35368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3" name="Google Shape;123;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0" name="Google Shape;130;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685800" y="2130425"/>
            <a:ext cx="7772400" cy="14700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7" name="Google Shape;17;p2"/>
          <p:cNvSpPr txBox="1">
            <a:spLocks noGrp="1"/>
          </p:cNvSpPr>
          <p:nvPr>
            <p:ph type="subTitle" idx="1"/>
          </p:nvPr>
        </p:nvSpPr>
        <p:spPr>
          <a:xfrm>
            <a:off x="1371600" y="3886200"/>
            <a:ext cx="6400800" cy="1752600"/>
          </a:xfrm>
          <a:prstGeom prst="rect">
            <a:avLst/>
          </a:prstGeom>
          <a:noFill/>
          <a:ln>
            <a:noFill/>
          </a:ln>
        </p:spPr>
        <p:txBody>
          <a:bodyPr spcFirstLastPara="1" wrap="square" lIns="91425" tIns="91425" rIns="91425" bIns="91425" anchor="t" anchorCtr="0">
            <a:noAutofit/>
          </a:bodyPr>
          <a:lstStyle>
            <a:lvl1pPr marL="0" marR="0" lvl="0" indent="0" algn="ctr" rtl="0">
              <a:spcBef>
                <a:spcPts val="64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spcAft>
                <a:spcPts val="0"/>
              </a:spcAft>
              <a:buClr>
                <a:srgbClr val="888888"/>
              </a:buClr>
              <a:buSzPts val="2800"/>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4" name="Google Shape;74;p11"/>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5" name="Google Shape;75;p11"/>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Google Shape;76;p11"/>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7" name="Google Shape;77;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732337" y="2171700"/>
            <a:ext cx="5851525" cy="20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80" name="Google Shape;80;p12"/>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Google Shape;81;p12"/>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2"/>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3" name="Google Shape;8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3" name="Google Shape;23;p3"/>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22313" y="4406900"/>
            <a:ext cx="7772400" cy="1362075"/>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Clr>
                <a:schemeClr val="dk1"/>
              </a:buClr>
              <a:buSzPts val="1400"/>
              <a:buFont typeface="Calibri"/>
              <a:buNone/>
              <a:defRPr sz="4000" b="1"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9" name="Google Shape;29;p4"/>
          <p:cNvSpPr txBox="1">
            <a:spLocks noGrp="1"/>
          </p:cNvSpPr>
          <p:nvPr>
            <p:ph type="body" idx="1"/>
          </p:nvPr>
        </p:nvSpPr>
        <p:spPr>
          <a:xfrm>
            <a:off x="722313" y="2906713"/>
            <a:ext cx="7772400" cy="1500187"/>
          </a:xfrm>
          <a:prstGeom prst="rect">
            <a:avLst/>
          </a:prstGeom>
          <a:noFill/>
          <a:ln>
            <a:noFill/>
          </a:ln>
        </p:spPr>
        <p:txBody>
          <a:bodyPr spcFirstLastPara="1" wrap="square" lIns="91425" tIns="91425" rIns="91425" bIns="91425" anchor="b" anchorCtr="0">
            <a:noAutofit/>
          </a:bodyPr>
          <a:lstStyle>
            <a:lvl1pPr marL="457200" marR="0" lvl="0" indent="-228600" algn="l" rtl="0">
              <a:spcBef>
                <a:spcPts val="400"/>
              </a:spcBef>
              <a:spcAft>
                <a:spcPts val="0"/>
              </a:spcAft>
              <a:buClr>
                <a:srgbClr val="888888"/>
              </a:buClr>
              <a:buSzPts val="32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spcBef>
                <a:spcPts val="360"/>
              </a:spcBef>
              <a:spcAft>
                <a:spcPts val="0"/>
              </a:spcAft>
              <a:buClr>
                <a:srgbClr val="888888"/>
              </a:buClr>
              <a:buSzPts val="28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spcBef>
                <a:spcPts val="320"/>
              </a:spcBef>
              <a:spcAft>
                <a:spcPts val="0"/>
              </a:spcAft>
              <a:buClr>
                <a:srgbClr val="888888"/>
              </a:buClr>
              <a:buSzPts val="24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30" name="Google Shape;30;p4"/>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 name="Google Shape;31;p4"/>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2" name="Google Shape;32;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35" name="Google Shape;35;p5"/>
          <p:cNvSpPr txBox="1">
            <a:spLocks noGrp="1"/>
          </p:cNvSpPr>
          <p:nvPr>
            <p:ph type="body" idx="1"/>
          </p:nvPr>
        </p:nvSpPr>
        <p:spPr>
          <a:xfrm>
            <a:off x="457200" y="1600200"/>
            <a:ext cx="4038600" cy="4525963"/>
          </a:xfrm>
          <a:prstGeom prst="rect">
            <a:avLst/>
          </a:prstGeom>
          <a:noFill/>
          <a:ln>
            <a:noFill/>
          </a:ln>
        </p:spPr>
        <p:txBody>
          <a:bodyPr spcFirstLastPara="1" wrap="square" lIns="91425" tIns="91425" rIns="91425" bIns="91425" anchor="t" anchorCtr="0">
            <a:noAutofit/>
          </a:bodyPr>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 name="Google Shape;36;p5"/>
          <p:cNvSpPr txBox="1">
            <a:spLocks noGrp="1"/>
          </p:cNvSpPr>
          <p:nvPr>
            <p:ph type="body" idx="2"/>
          </p:nvPr>
        </p:nvSpPr>
        <p:spPr>
          <a:xfrm>
            <a:off x="4648200" y="1600200"/>
            <a:ext cx="4038600" cy="4525963"/>
          </a:xfrm>
          <a:prstGeom prst="rect">
            <a:avLst/>
          </a:prstGeom>
          <a:noFill/>
          <a:ln>
            <a:noFill/>
          </a:ln>
        </p:spPr>
        <p:txBody>
          <a:bodyPr spcFirstLastPara="1" wrap="square" lIns="91425" tIns="91425" rIns="91425" bIns="91425" anchor="t" anchorCtr="0">
            <a:noAutofit/>
          </a:bodyPr>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Google Shape;37;p5"/>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 name="Google Shape;38;p5"/>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9" name="Google Shape;39;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2" name="Google Shape;42;p6"/>
          <p:cNvSpPr txBox="1">
            <a:spLocks noGrp="1"/>
          </p:cNvSpPr>
          <p:nvPr>
            <p:ph type="body" idx="1"/>
          </p:nvPr>
        </p:nvSpPr>
        <p:spPr>
          <a:xfrm>
            <a:off x="457200" y="1535113"/>
            <a:ext cx="4040188" cy="639762"/>
          </a:xfrm>
          <a:prstGeom prst="rect">
            <a:avLst/>
          </a:prstGeom>
          <a:noFill/>
          <a:ln>
            <a:noFill/>
          </a:ln>
        </p:spPr>
        <p:txBody>
          <a:bodyPr spcFirstLastPara="1" wrap="square" lIns="91425" tIns="91425" rIns="91425" bIns="91425" anchor="b" anchorCtr="0">
            <a:noAutofit/>
          </a:bodyPr>
          <a:lstStyle>
            <a:lvl1pPr marL="457200" marR="0" lvl="0" indent="-228600" algn="l" rtl="0">
              <a:spcBef>
                <a:spcPts val="480"/>
              </a:spcBef>
              <a:spcAft>
                <a:spcPts val="0"/>
              </a:spcAft>
              <a:buClr>
                <a:schemeClr val="dk1"/>
              </a:buClr>
              <a:buSzPts val="32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8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24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Google Shape;43;p6"/>
          <p:cNvSpPr txBox="1">
            <a:spLocks noGrp="1"/>
          </p:cNvSpPr>
          <p:nvPr>
            <p:ph type="body" idx="2"/>
          </p:nvPr>
        </p:nvSpPr>
        <p:spPr>
          <a:xfrm>
            <a:off x="457200" y="2174875"/>
            <a:ext cx="4040188" cy="3951288"/>
          </a:xfrm>
          <a:prstGeom prst="rect">
            <a:avLst/>
          </a:prstGeom>
          <a:noFill/>
          <a:ln>
            <a:noFill/>
          </a:ln>
        </p:spPr>
        <p:txBody>
          <a:bodyPr spcFirstLastPara="1" wrap="square" lIns="91425" tIns="91425" rIns="91425" bIns="91425"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3"/>
          </p:nvPr>
        </p:nvSpPr>
        <p:spPr>
          <a:xfrm>
            <a:off x="4645025" y="1535113"/>
            <a:ext cx="4041775" cy="639762"/>
          </a:xfrm>
          <a:prstGeom prst="rect">
            <a:avLst/>
          </a:prstGeom>
          <a:noFill/>
          <a:ln>
            <a:noFill/>
          </a:ln>
        </p:spPr>
        <p:txBody>
          <a:bodyPr spcFirstLastPara="1" wrap="square" lIns="91425" tIns="91425" rIns="91425" bIns="91425" anchor="b" anchorCtr="0">
            <a:noAutofit/>
          </a:bodyPr>
          <a:lstStyle>
            <a:lvl1pPr marL="457200" marR="0" lvl="0" indent="-228600" algn="l" rtl="0">
              <a:spcBef>
                <a:spcPts val="480"/>
              </a:spcBef>
              <a:spcAft>
                <a:spcPts val="0"/>
              </a:spcAft>
              <a:buClr>
                <a:schemeClr val="dk1"/>
              </a:buClr>
              <a:buSzPts val="32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8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24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body" idx="4"/>
          </p:nvPr>
        </p:nvSpPr>
        <p:spPr>
          <a:xfrm>
            <a:off x="4645025" y="2174875"/>
            <a:ext cx="4041775" cy="3951288"/>
          </a:xfrm>
          <a:prstGeom prst="rect">
            <a:avLst/>
          </a:prstGeom>
          <a:noFill/>
          <a:ln>
            <a:noFill/>
          </a:ln>
        </p:spPr>
        <p:txBody>
          <a:bodyPr spcFirstLastPara="1" wrap="square" lIns="91425" tIns="91425" rIns="91425" bIns="91425"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6" name="Google Shape;46;p6"/>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6"/>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8" name="Google Shape;48;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51" name="Google Shape;51;p7"/>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6" name="Google Shape;56;p8"/>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457200" y="273050"/>
            <a:ext cx="3008313" cy="1162050"/>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Clr>
                <a:schemeClr val="dk1"/>
              </a:buClr>
              <a:buSzPts val="1400"/>
              <a:buFont typeface="Calibri"/>
              <a:buNone/>
              <a:defRPr sz="2000" b="1"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60" name="Google Shape;60;p9"/>
          <p:cNvSpPr txBox="1">
            <a:spLocks noGrp="1"/>
          </p:cNvSpPr>
          <p:nvPr>
            <p:ph type="body" idx="1"/>
          </p:nvPr>
        </p:nvSpPr>
        <p:spPr>
          <a:xfrm>
            <a:off x="3575050" y="273050"/>
            <a:ext cx="5111750" cy="5853113"/>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Google Shape;61;p9"/>
          <p:cNvSpPr txBox="1">
            <a:spLocks noGrp="1"/>
          </p:cNvSpPr>
          <p:nvPr>
            <p:ph type="body" idx="2"/>
          </p:nvPr>
        </p:nvSpPr>
        <p:spPr>
          <a:xfrm>
            <a:off x="457200" y="1435100"/>
            <a:ext cx="3008313" cy="4691063"/>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280"/>
              </a:spcBef>
              <a:spcAft>
                <a:spcPts val="0"/>
              </a:spcAft>
              <a:buClr>
                <a:schemeClr val="dk1"/>
              </a:buClr>
              <a:buSzPts val="32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28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24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2" name="Google Shape;62;p9"/>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3" name="Google Shape;63;p9"/>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792288" y="4800600"/>
            <a:ext cx="5486400" cy="566738"/>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Clr>
                <a:schemeClr val="dk1"/>
              </a:buClr>
              <a:buSzPts val="1400"/>
              <a:buFont typeface="Calibri"/>
              <a:buNone/>
              <a:defRPr sz="2000" b="1"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67" name="Google Shape;67;p10"/>
          <p:cNvSpPr>
            <a:spLocks noGrp="1"/>
          </p:cNvSpPr>
          <p:nvPr>
            <p:ph type="pic" idx="2"/>
          </p:nvPr>
        </p:nvSpPr>
        <p:spPr>
          <a:xfrm>
            <a:off x="1792288" y="612775"/>
            <a:ext cx="5486400" cy="4114800"/>
          </a:xfrm>
          <a:prstGeom prst="rect">
            <a:avLst/>
          </a:prstGeom>
          <a:noFill/>
          <a:ln>
            <a:noFill/>
          </a:ln>
        </p:spPr>
        <p:txBody>
          <a:bodyPr spcFirstLastPara="1" wrap="square" lIns="91425" tIns="91425" rIns="91425" bIns="91425" anchor="t" anchorCtr="0">
            <a:noAutofit/>
          </a:bodyPr>
          <a:lstStyle>
            <a:lvl1pPr marL="0" marR="0" lvl="0" indent="0" algn="l" rtl="0">
              <a:spcBef>
                <a:spcPts val="640"/>
              </a:spcBef>
              <a:spcAft>
                <a:spcPts val="0"/>
              </a:spcAft>
              <a:buClr>
                <a:schemeClr val="dk1"/>
              </a:buClr>
              <a:buSzPts val="1400"/>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spcAft>
                <a:spcPts val="0"/>
              </a:spcAft>
              <a:buClr>
                <a:schemeClr val="dk1"/>
              </a:buClr>
              <a:buSzPts val="1400"/>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spcAft>
                <a:spcPts val="0"/>
              </a:spcAft>
              <a:buClr>
                <a:schemeClr val="dk1"/>
              </a:buClr>
              <a:buSzPts val="1400"/>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1792288" y="5367338"/>
            <a:ext cx="5486400" cy="804862"/>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280"/>
              </a:spcBef>
              <a:spcAft>
                <a:spcPts val="0"/>
              </a:spcAft>
              <a:buClr>
                <a:schemeClr val="dk1"/>
              </a:buClr>
              <a:buSzPts val="32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28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24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9" name="Google Shape;69;p10"/>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0" name="Google Shape;70;p10"/>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mailto:armaghan@test.com"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a:spLocks noGrp="1"/>
          </p:cNvSpPr>
          <p:nvPr>
            <p:ph type="ctrTitle"/>
          </p:nvPr>
        </p:nvSpPr>
        <p:spPr>
          <a:xfrm>
            <a:off x="685800" y="1017588"/>
            <a:ext cx="7772400" cy="14700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Font typeface="Calibri"/>
              <a:buNone/>
            </a:pPr>
            <a:r>
              <a:rPr lang="en-GB" b="1" u="sng" dirty="0"/>
              <a:t>Medical Store-Distributor-Consumer Network </a:t>
            </a:r>
            <a:endParaRPr dirty="0"/>
          </a:p>
        </p:txBody>
      </p:sp>
      <p:sp>
        <p:nvSpPr>
          <p:cNvPr id="89" name="Google Shape;89;p13"/>
          <p:cNvSpPr txBox="1">
            <a:spLocks noGrp="1"/>
          </p:cNvSpPr>
          <p:nvPr>
            <p:ph type="subTitle" idx="1"/>
          </p:nvPr>
        </p:nvSpPr>
        <p:spPr>
          <a:xfrm>
            <a:off x="1371600" y="2773936"/>
            <a:ext cx="6400800" cy="2255264"/>
          </a:xfrm>
          <a:prstGeom prst="rect">
            <a:avLst/>
          </a:prstGeom>
          <a:noFill/>
          <a:ln>
            <a:noFill/>
          </a:ln>
        </p:spPr>
        <p:txBody>
          <a:bodyPr spcFirstLastPara="1" wrap="square" lIns="91425" tIns="45700" rIns="91425" bIns="45700" anchor="t" anchorCtr="0">
            <a:noAutofit/>
          </a:bodyPr>
          <a:lstStyle/>
          <a:p>
            <a:r>
              <a:rPr lang="en-US" sz="1600" b="1" u="sng" dirty="0">
                <a:latin typeface="Times New Roman" panose="02020603050405020304" pitchFamily="18" charset="0"/>
                <a:cs typeface="Times New Roman" panose="02020603050405020304" pitchFamily="18" charset="0"/>
              </a:rPr>
              <a:t>Abdulla Iqbal FA17-BSE-030</a:t>
            </a:r>
          </a:p>
          <a:p>
            <a:r>
              <a:rPr lang="en-US" sz="1600" b="1" u="sng" dirty="0">
                <a:latin typeface="Times New Roman" panose="02020603050405020304" pitchFamily="18" charset="0"/>
                <a:cs typeface="Times New Roman" panose="02020603050405020304" pitchFamily="18" charset="0"/>
              </a:rPr>
              <a:t>Armaghan Hassan FA17-BSE-045</a:t>
            </a:r>
          </a:p>
          <a:p>
            <a:r>
              <a:rPr lang="en-US" sz="1600" b="1" u="sng" dirty="0">
                <a:latin typeface="Times New Roman" panose="02020603050405020304" pitchFamily="18" charset="0"/>
                <a:cs typeface="Times New Roman" panose="02020603050405020304" pitchFamily="18" charset="0"/>
              </a:rPr>
              <a:t>Majid Durani FA17-BSE-021</a:t>
            </a:r>
          </a:p>
          <a:p>
            <a:endParaRPr lang="en-US" sz="1600" b="1" u="sng" dirty="0">
              <a:latin typeface="Times New Roman" panose="02020603050405020304" pitchFamily="18" charset="0"/>
              <a:cs typeface="Times New Roman" panose="02020603050405020304" pitchFamily="18" charset="0"/>
            </a:endParaRPr>
          </a:p>
          <a:p>
            <a:r>
              <a:rPr lang="en-US" sz="1600" b="1" u="sng" dirty="0">
                <a:latin typeface="Times New Roman" panose="02020603050405020304" pitchFamily="18" charset="0"/>
                <a:cs typeface="Times New Roman" panose="02020603050405020304" pitchFamily="18" charset="0"/>
              </a:rPr>
              <a:t>Supervisor: Sir Kashif Nasir</a:t>
            </a:r>
          </a:p>
        </p:txBody>
      </p:sp>
      <p:sp>
        <p:nvSpPr>
          <p:cNvPr id="90" name="Google Shape;90;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1</a:t>
            </a:fld>
            <a:endParaRPr sz="1200" b="0" i="0" u="none" strike="noStrike" cap="none">
              <a:solidFill>
                <a:srgbClr val="888888"/>
              </a:solidFill>
              <a:latin typeface="Calibri"/>
              <a:ea typeface="Calibri"/>
              <a:cs typeface="Calibri"/>
              <a:sym typeface="Calibri"/>
            </a:endParaRPr>
          </a:p>
        </p:txBody>
      </p:sp>
      <p:sp>
        <p:nvSpPr>
          <p:cNvPr id="92" name="Google Shape;92;p13"/>
          <p:cNvSpPr txBox="1"/>
          <p:nvPr/>
        </p:nvSpPr>
        <p:spPr>
          <a:xfrm>
            <a:off x="1371600" y="5791200"/>
            <a:ext cx="6400800" cy="990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888888"/>
              </a:buClr>
              <a:buFont typeface="Arial"/>
              <a:buNone/>
            </a:pPr>
            <a:r>
              <a:rPr lang="en-US" sz="2800" b="0" i="0" u="none" strike="noStrike" cap="none" dirty="0">
                <a:solidFill>
                  <a:srgbClr val="888888"/>
                </a:solidFill>
                <a:latin typeface="Calibri"/>
                <a:ea typeface="Calibri"/>
                <a:cs typeface="Calibri"/>
                <a:sym typeface="Calibri"/>
              </a:rPr>
              <a:t>Department of Computer Science</a:t>
            </a:r>
            <a:endParaRPr dirty="0"/>
          </a:p>
          <a:p>
            <a:pPr marL="0" marR="0" lvl="0" indent="0" algn="ctr" rtl="0">
              <a:lnSpc>
                <a:spcPct val="100000"/>
              </a:lnSpc>
              <a:spcBef>
                <a:spcPts val="440"/>
              </a:spcBef>
              <a:spcAft>
                <a:spcPts val="0"/>
              </a:spcAft>
              <a:buClr>
                <a:srgbClr val="888888"/>
              </a:buClr>
              <a:buFont typeface="Arial"/>
              <a:buNone/>
            </a:pPr>
            <a:r>
              <a:rPr lang="en-US" sz="2200" b="0" i="0" u="none" strike="noStrike" cap="none" dirty="0">
                <a:solidFill>
                  <a:srgbClr val="888888"/>
                </a:solidFill>
                <a:latin typeface="Calibri"/>
                <a:ea typeface="Calibri"/>
                <a:cs typeface="Calibri"/>
                <a:sym typeface="Calibri"/>
              </a:rPr>
              <a:t>COMSATS University Islamabad, Abbottabad</a:t>
            </a:r>
            <a:endParaRPr sz="2200" b="0" i="0" u="none" strike="noStrike" cap="none" dirty="0">
              <a:solidFill>
                <a:srgbClr val="888888"/>
              </a:solidFill>
              <a:latin typeface="Calibri"/>
              <a:ea typeface="Calibri"/>
              <a:cs typeface="Calibri"/>
              <a:sym typeface="Calibri"/>
            </a:endParaRPr>
          </a:p>
        </p:txBody>
      </p:sp>
      <p:pic>
        <p:nvPicPr>
          <p:cNvPr id="3" name="Picture 2" descr="A picture containing drawing&#10;&#10;Description automatically generated">
            <a:extLst>
              <a:ext uri="{FF2B5EF4-FFF2-40B4-BE49-F238E27FC236}">
                <a16:creationId xmlns:a16="http://schemas.microsoft.com/office/drawing/2014/main" id="{50CD377A-CB27-4CFB-980E-6448201DCAFB}"/>
              </a:ext>
            </a:extLst>
          </p:cNvPr>
          <p:cNvPicPr>
            <a:picLocks noChangeAspect="1"/>
          </p:cNvPicPr>
          <p:nvPr/>
        </p:nvPicPr>
        <p:blipFill>
          <a:blip r:embed="rId3"/>
          <a:stretch>
            <a:fillRect/>
          </a:stretch>
        </p:blipFill>
        <p:spPr>
          <a:xfrm>
            <a:off x="527901" y="5378572"/>
            <a:ext cx="1486032" cy="147942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10</a:t>
            </a:fld>
            <a:endParaRPr sz="1200" b="0" i="0" u="none" strike="noStrike" cap="none">
              <a:solidFill>
                <a:srgbClr val="888888"/>
              </a:solidFill>
              <a:latin typeface="Calibri"/>
              <a:ea typeface="Calibri"/>
              <a:cs typeface="Calibri"/>
              <a:sym typeface="Calibri"/>
            </a:endParaRPr>
          </a:p>
        </p:txBody>
      </p:sp>
      <p:sp>
        <p:nvSpPr>
          <p:cNvPr id="140" name="Google Shape;140;p20"/>
          <p:cNvSpPr txBox="1">
            <a:spLocks noGrp="1"/>
          </p:cNvSpPr>
          <p:nvPr>
            <p:ph type="title"/>
          </p:nvPr>
        </p:nvSpPr>
        <p:spPr>
          <a:xfrm>
            <a:off x="443309" y="492195"/>
            <a:ext cx="8243491"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Class Diagram</a:t>
            </a:r>
            <a:endParaRPr sz="4400" b="0" i="0" u="none" strike="noStrike" cap="none">
              <a:solidFill>
                <a:schemeClr val="dk1"/>
              </a:solidFill>
              <a:latin typeface="Calibri"/>
              <a:ea typeface="Calibri"/>
              <a:cs typeface="Calibri"/>
              <a:sym typeface="Calibri"/>
            </a:endParaRPr>
          </a:p>
        </p:txBody>
      </p:sp>
      <p:sp>
        <p:nvSpPr>
          <p:cNvPr id="141" name="Google Shape;141;p20"/>
          <p:cNvSpPr txBox="1">
            <a:spLocks noGrp="1"/>
          </p:cNvSpPr>
          <p:nvPr>
            <p:ph type="body" idx="1"/>
          </p:nvPr>
        </p:nvSpPr>
        <p:spPr>
          <a:xfrm>
            <a:off x="328789" y="1524000"/>
            <a:ext cx="8358011" cy="523220"/>
          </a:xfrm>
          <a:prstGeom prst="rect">
            <a:avLst/>
          </a:prstGeom>
          <a:noFill/>
          <a:ln>
            <a:noFill/>
          </a:ln>
        </p:spPr>
        <p:txBody>
          <a:bodyPr spcFirstLastPara="1" wrap="square" lIns="91425" tIns="45700" rIns="91425" bIns="45700" anchor="ctr" anchorCtr="0">
            <a:noAutofit/>
          </a:bodyPr>
          <a:lstStyle/>
          <a:p>
            <a:pPr marL="342900" marR="0" lvl="0" indent="-342900" algn="l" rtl="0">
              <a:lnSpc>
                <a:spcPct val="100000"/>
              </a:lnSpc>
              <a:spcBef>
                <a:spcPts val="0"/>
              </a:spcBef>
              <a:spcAft>
                <a:spcPts val="0"/>
              </a:spcAft>
              <a:buClr>
                <a:schemeClr val="dk1"/>
              </a:buClr>
              <a:buFont typeface="Arial"/>
              <a:buNone/>
            </a:pPr>
            <a:endParaRPr sz="2800" b="0" i="0" u="none" strike="noStrike" cap="none" dirty="0">
              <a:solidFill>
                <a:schemeClr val="dk1"/>
              </a:solidFill>
              <a:latin typeface="Calibri"/>
              <a:ea typeface="Calibri"/>
              <a:cs typeface="Calibri"/>
              <a:sym typeface="Calibri"/>
            </a:endParaRPr>
          </a:p>
        </p:txBody>
      </p:sp>
      <p:pic>
        <p:nvPicPr>
          <p:cNvPr id="3" name="Picture 2" descr="Timeline&#10;&#10;Description automatically generated">
            <a:extLst>
              <a:ext uri="{FF2B5EF4-FFF2-40B4-BE49-F238E27FC236}">
                <a16:creationId xmlns:a16="http://schemas.microsoft.com/office/drawing/2014/main" id="{FA117F97-F879-43A0-B1F2-15D716490385}"/>
              </a:ext>
            </a:extLst>
          </p:cNvPr>
          <p:cNvPicPr>
            <a:picLocks noChangeAspect="1"/>
          </p:cNvPicPr>
          <p:nvPr/>
        </p:nvPicPr>
        <p:blipFill>
          <a:blip r:embed="rId3"/>
          <a:stretch>
            <a:fillRect/>
          </a:stretch>
        </p:blipFill>
        <p:spPr>
          <a:xfrm>
            <a:off x="0" y="1240264"/>
            <a:ext cx="9144000" cy="512554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11</a:t>
            </a:fld>
            <a:endParaRPr sz="1200" b="0" i="0" u="none" strike="noStrike" cap="none">
              <a:solidFill>
                <a:srgbClr val="888888"/>
              </a:solidFill>
              <a:latin typeface="Calibri"/>
              <a:ea typeface="Calibri"/>
              <a:cs typeface="Calibri"/>
              <a:sym typeface="Calibri"/>
            </a:endParaRPr>
          </a:p>
        </p:txBody>
      </p:sp>
      <p:sp>
        <p:nvSpPr>
          <p:cNvPr id="147" name="Google Shape;147;p21"/>
          <p:cNvSpPr txBox="1">
            <a:spLocks noGrp="1"/>
          </p:cNvSpPr>
          <p:nvPr>
            <p:ph type="title"/>
          </p:nvPr>
        </p:nvSpPr>
        <p:spPr>
          <a:xfrm>
            <a:off x="443309" y="492195"/>
            <a:ext cx="8243491"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E-R Diagram</a:t>
            </a:r>
            <a:endParaRPr sz="4400" b="0" i="0" u="none" strike="noStrike" cap="none">
              <a:solidFill>
                <a:schemeClr val="dk1"/>
              </a:solidFill>
              <a:latin typeface="Calibri"/>
              <a:ea typeface="Calibri"/>
              <a:cs typeface="Calibri"/>
              <a:sym typeface="Calibri"/>
            </a:endParaRPr>
          </a:p>
        </p:txBody>
      </p:sp>
      <p:sp>
        <p:nvSpPr>
          <p:cNvPr id="148" name="Google Shape;148;p21"/>
          <p:cNvSpPr txBox="1">
            <a:spLocks noGrp="1"/>
          </p:cNvSpPr>
          <p:nvPr>
            <p:ph type="body" idx="1"/>
          </p:nvPr>
        </p:nvSpPr>
        <p:spPr>
          <a:xfrm>
            <a:off x="328789" y="1524000"/>
            <a:ext cx="8358011" cy="523220"/>
          </a:xfrm>
          <a:prstGeom prst="rect">
            <a:avLst/>
          </a:prstGeom>
          <a:noFill/>
          <a:ln>
            <a:noFill/>
          </a:ln>
        </p:spPr>
        <p:txBody>
          <a:bodyPr spcFirstLastPara="1" wrap="square" lIns="91425" tIns="45700" rIns="91425" bIns="45700" anchor="ctr" anchorCtr="0">
            <a:noAutofit/>
          </a:bodyPr>
          <a:lstStyle/>
          <a:p>
            <a:pPr marL="342900" marR="0" lvl="0" indent="-342900" algn="l" rtl="0">
              <a:lnSpc>
                <a:spcPct val="100000"/>
              </a:lnSpc>
              <a:spcBef>
                <a:spcPts val="0"/>
              </a:spcBef>
              <a:spcAft>
                <a:spcPts val="0"/>
              </a:spcAft>
              <a:buClr>
                <a:schemeClr val="dk1"/>
              </a:buClr>
              <a:buFont typeface="Arial"/>
              <a:buNone/>
            </a:pPr>
            <a:endParaRPr sz="2800" b="0" i="0" u="none" strike="noStrike" cap="none">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12</a:t>
            </a:fld>
            <a:endParaRPr sz="1200" b="0" i="0" u="none" strike="noStrike" cap="none">
              <a:solidFill>
                <a:srgbClr val="888888"/>
              </a:solidFill>
              <a:latin typeface="Calibri"/>
              <a:ea typeface="Calibri"/>
              <a:cs typeface="Calibri"/>
              <a:sym typeface="Calibri"/>
            </a:endParaRPr>
          </a:p>
        </p:txBody>
      </p:sp>
      <p:sp>
        <p:nvSpPr>
          <p:cNvPr id="161" name="Google Shape;161;p23"/>
          <p:cNvSpPr txBox="1">
            <a:spLocks noGrp="1"/>
          </p:cNvSpPr>
          <p:nvPr>
            <p:ph type="title"/>
          </p:nvPr>
        </p:nvSpPr>
        <p:spPr>
          <a:xfrm>
            <a:off x="443309" y="492194"/>
            <a:ext cx="8243491"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Use Cases Diagram</a:t>
            </a:r>
            <a:endParaRPr sz="4400" b="0" i="0" u="none" strike="noStrike" cap="none">
              <a:solidFill>
                <a:schemeClr val="dk1"/>
              </a:solidFill>
              <a:latin typeface="Calibri"/>
              <a:ea typeface="Calibri"/>
              <a:cs typeface="Calibri"/>
              <a:sym typeface="Calibri"/>
            </a:endParaRPr>
          </a:p>
        </p:txBody>
      </p:sp>
      <p:pic>
        <p:nvPicPr>
          <p:cNvPr id="3" name="Picture 2" descr="Diagram&#10;&#10;Description automatically generated">
            <a:extLst>
              <a:ext uri="{FF2B5EF4-FFF2-40B4-BE49-F238E27FC236}">
                <a16:creationId xmlns:a16="http://schemas.microsoft.com/office/drawing/2014/main" id="{5CB5D556-F2A9-4352-9D4C-A3CB42C43B79}"/>
              </a:ext>
            </a:extLst>
          </p:cNvPr>
          <p:cNvPicPr>
            <a:picLocks noChangeAspect="1"/>
          </p:cNvPicPr>
          <p:nvPr/>
        </p:nvPicPr>
        <p:blipFill>
          <a:blip r:embed="rId3"/>
          <a:stretch>
            <a:fillRect/>
          </a:stretch>
        </p:blipFill>
        <p:spPr>
          <a:xfrm>
            <a:off x="1485900" y="1261634"/>
            <a:ext cx="6172200" cy="559636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13</a:t>
            </a:fld>
            <a:endParaRPr sz="1200" b="0" i="0" u="none" strike="noStrike" cap="none">
              <a:solidFill>
                <a:srgbClr val="888888"/>
              </a:solidFill>
              <a:latin typeface="Calibri"/>
              <a:ea typeface="Calibri"/>
              <a:cs typeface="Calibri"/>
              <a:sym typeface="Calibri"/>
            </a:endParaRPr>
          </a:p>
        </p:txBody>
      </p:sp>
      <p:sp>
        <p:nvSpPr>
          <p:cNvPr id="168" name="Google Shape;168;p24"/>
          <p:cNvSpPr txBox="1">
            <a:spLocks noGrp="1"/>
          </p:cNvSpPr>
          <p:nvPr>
            <p:ph type="title"/>
          </p:nvPr>
        </p:nvSpPr>
        <p:spPr>
          <a:xfrm>
            <a:off x="443309" y="492195"/>
            <a:ext cx="8243491"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System Block Diagram</a:t>
            </a:r>
            <a:endParaRPr sz="4400" b="0" i="0" u="none" strike="noStrike" cap="none">
              <a:solidFill>
                <a:schemeClr val="dk1"/>
              </a:solidFill>
              <a:latin typeface="Calibri"/>
              <a:ea typeface="Calibri"/>
              <a:cs typeface="Calibri"/>
              <a:sym typeface="Calibri"/>
            </a:endParaRPr>
          </a:p>
        </p:txBody>
      </p:sp>
      <p:pic>
        <p:nvPicPr>
          <p:cNvPr id="3" name="Picture 2" descr="Diagram&#10;&#10;Description automatically generated">
            <a:extLst>
              <a:ext uri="{FF2B5EF4-FFF2-40B4-BE49-F238E27FC236}">
                <a16:creationId xmlns:a16="http://schemas.microsoft.com/office/drawing/2014/main" id="{B79C2759-D2E2-4B6E-8D66-16073668ED1C}"/>
              </a:ext>
            </a:extLst>
          </p:cNvPr>
          <p:cNvPicPr>
            <a:picLocks noChangeAspect="1"/>
          </p:cNvPicPr>
          <p:nvPr/>
        </p:nvPicPr>
        <p:blipFill>
          <a:blip r:embed="rId3"/>
          <a:stretch>
            <a:fillRect/>
          </a:stretch>
        </p:blipFill>
        <p:spPr>
          <a:xfrm>
            <a:off x="1135380" y="1762298"/>
            <a:ext cx="6873240" cy="437180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14</a:t>
            </a:fld>
            <a:endParaRPr sz="1200" b="0" i="0" u="none" strike="noStrike" cap="none">
              <a:solidFill>
                <a:srgbClr val="888888"/>
              </a:solidFill>
              <a:latin typeface="Calibri"/>
              <a:ea typeface="Calibri"/>
              <a:cs typeface="Calibri"/>
              <a:sym typeface="Calibri"/>
            </a:endParaRPr>
          </a:p>
        </p:txBody>
      </p:sp>
      <p:sp>
        <p:nvSpPr>
          <p:cNvPr id="175" name="Google Shape;175;p25"/>
          <p:cNvSpPr txBox="1">
            <a:spLocks noGrp="1"/>
          </p:cNvSpPr>
          <p:nvPr>
            <p:ph type="title"/>
          </p:nvPr>
        </p:nvSpPr>
        <p:spPr>
          <a:xfrm>
            <a:off x="443309" y="492195"/>
            <a:ext cx="8243491"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Test Cases</a:t>
            </a:r>
            <a:endParaRPr sz="4400" b="0" i="0" u="none" strike="noStrike" cap="none">
              <a:solidFill>
                <a:schemeClr val="dk1"/>
              </a:solidFill>
              <a:latin typeface="Calibri"/>
              <a:ea typeface="Calibri"/>
              <a:cs typeface="Calibri"/>
              <a:sym typeface="Calibri"/>
            </a:endParaRPr>
          </a:p>
        </p:txBody>
      </p:sp>
      <p:graphicFrame>
        <p:nvGraphicFramePr>
          <p:cNvPr id="5" name="Table 4">
            <a:extLst>
              <a:ext uri="{FF2B5EF4-FFF2-40B4-BE49-F238E27FC236}">
                <a16:creationId xmlns:a16="http://schemas.microsoft.com/office/drawing/2014/main" id="{86C5E551-EABD-46B1-AB05-457D14AF2B35}"/>
              </a:ext>
            </a:extLst>
          </p:cNvPr>
          <p:cNvGraphicFramePr>
            <a:graphicFrameLocks noGrp="1"/>
          </p:cNvGraphicFramePr>
          <p:nvPr>
            <p:extLst>
              <p:ext uri="{D42A27DB-BD31-4B8C-83A1-F6EECF244321}">
                <p14:modId xmlns:p14="http://schemas.microsoft.com/office/powerpoint/2010/main" val="2321356604"/>
              </p:ext>
            </p:extLst>
          </p:nvPr>
        </p:nvGraphicFramePr>
        <p:xfrm>
          <a:off x="342900" y="1110170"/>
          <a:ext cx="8243490" cy="5503926"/>
        </p:xfrm>
        <a:graphic>
          <a:graphicData uri="http://schemas.openxmlformats.org/drawingml/2006/table">
            <a:tbl>
              <a:tblPr firstRow="1" firstCol="1" bandRow="1">
                <a:tableStyleId>{5C22544A-7EE6-4342-B048-85BDC9FD1C3A}</a:tableStyleId>
              </a:tblPr>
              <a:tblGrid>
                <a:gridCol w="541219">
                  <a:extLst>
                    <a:ext uri="{9D8B030D-6E8A-4147-A177-3AD203B41FA5}">
                      <a16:colId xmlns:a16="http://schemas.microsoft.com/office/drawing/2014/main" val="4145936786"/>
                    </a:ext>
                  </a:extLst>
                </a:gridCol>
                <a:gridCol w="1745002">
                  <a:extLst>
                    <a:ext uri="{9D8B030D-6E8A-4147-A177-3AD203B41FA5}">
                      <a16:colId xmlns:a16="http://schemas.microsoft.com/office/drawing/2014/main" val="1530833549"/>
                    </a:ext>
                  </a:extLst>
                </a:gridCol>
                <a:gridCol w="3003672">
                  <a:extLst>
                    <a:ext uri="{9D8B030D-6E8A-4147-A177-3AD203B41FA5}">
                      <a16:colId xmlns:a16="http://schemas.microsoft.com/office/drawing/2014/main" val="3023583875"/>
                    </a:ext>
                  </a:extLst>
                </a:gridCol>
                <a:gridCol w="1910642">
                  <a:extLst>
                    <a:ext uri="{9D8B030D-6E8A-4147-A177-3AD203B41FA5}">
                      <a16:colId xmlns:a16="http://schemas.microsoft.com/office/drawing/2014/main" val="2119418670"/>
                    </a:ext>
                  </a:extLst>
                </a:gridCol>
                <a:gridCol w="1042955">
                  <a:extLst>
                    <a:ext uri="{9D8B030D-6E8A-4147-A177-3AD203B41FA5}">
                      <a16:colId xmlns:a16="http://schemas.microsoft.com/office/drawing/2014/main" val="1037644103"/>
                    </a:ext>
                  </a:extLst>
                </a:gridCol>
              </a:tblGrid>
              <a:tr h="106913">
                <a:tc>
                  <a:txBody>
                    <a:bodyPr/>
                    <a:lstStyle/>
                    <a:p>
                      <a:pPr algn="ctr">
                        <a:lnSpc>
                          <a:spcPct val="107000"/>
                        </a:lnSpc>
                        <a:spcAft>
                          <a:spcPts val="800"/>
                        </a:spcAft>
                      </a:pPr>
                      <a:r>
                        <a:rPr lang="en-US" sz="700">
                          <a:effectLst/>
                        </a:rPr>
                        <a:t>No.</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gn="ctr">
                        <a:lnSpc>
                          <a:spcPct val="107000"/>
                        </a:lnSpc>
                        <a:spcAft>
                          <a:spcPts val="800"/>
                        </a:spcAft>
                      </a:pPr>
                      <a:r>
                        <a:rPr lang="en-US" sz="700">
                          <a:effectLst/>
                        </a:rPr>
                        <a:t>Objective</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gn="ctr">
                        <a:lnSpc>
                          <a:spcPct val="107000"/>
                        </a:lnSpc>
                        <a:spcAft>
                          <a:spcPts val="800"/>
                        </a:spcAft>
                      </a:pPr>
                      <a:r>
                        <a:rPr lang="en-US" sz="700">
                          <a:effectLst/>
                        </a:rPr>
                        <a:t>Input Data</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gn="ctr">
                        <a:lnSpc>
                          <a:spcPct val="107000"/>
                        </a:lnSpc>
                        <a:spcAft>
                          <a:spcPts val="800"/>
                        </a:spcAft>
                      </a:pPr>
                      <a:r>
                        <a:rPr lang="en-US" sz="700">
                          <a:effectLst/>
                        </a:rPr>
                        <a:t>Expected Result</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gn="ctr">
                        <a:lnSpc>
                          <a:spcPct val="107000"/>
                        </a:lnSpc>
                        <a:spcAft>
                          <a:spcPts val="800"/>
                        </a:spcAft>
                      </a:pPr>
                      <a:r>
                        <a:rPr lang="en-US" sz="700">
                          <a:effectLst/>
                        </a:rPr>
                        <a:t>Result</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extLst>
                  <a:ext uri="{0D108BD9-81ED-4DB2-BD59-A6C34878D82A}">
                    <a16:rowId xmlns:a16="http://schemas.microsoft.com/office/drawing/2014/main" val="2769639728"/>
                  </a:ext>
                </a:extLst>
              </a:tr>
              <a:tr h="2209525">
                <a:tc>
                  <a:txBody>
                    <a:bodyPr/>
                    <a:lstStyle/>
                    <a:p>
                      <a:pPr algn="ctr">
                        <a:lnSpc>
                          <a:spcPct val="107000"/>
                        </a:lnSpc>
                        <a:spcAft>
                          <a:spcPts val="800"/>
                        </a:spcAft>
                      </a:pPr>
                      <a:r>
                        <a:rPr lang="en-US" sz="700">
                          <a:effectLst/>
                        </a:rPr>
                        <a:t>3</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nSpc>
                          <a:spcPct val="107000"/>
                        </a:lnSpc>
                        <a:spcAft>
                          <a:spcPts val="800"/>
                        </a:spcAft>
                      </a:pPr>
                      <a:r>
                        <a:rPr lang="en-US" sz="700">
                          <a:effectLst/>
                        </a:rPr>
                        <a:t>Retailer and Distributor enters the required credentials correctly and press “Register” button.</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nSpc>
                          <a:spcPct val="107000"/>
                        </a:lnSpc>
                        <a:spcAft>
                          <a:spcPts val="800"/>
                        </a:spcAft>
                      </a:pPr>
                      <a:r>
                        <a:rPr lang="en-US" sz="700">
                          <a:effectLst/>
                        </a:rPr>
                        <a:t>Email: </a:t>
                      </a:r>
                      <a:r>
                        <a:rPr lang="en-US" sz="700" u="sng">
                          <a:effectLst/>
                          <a:hlinkClick r:id="rId3"/>
                        </a:rPr>
                        <a:t>armaghan@test.com</a:t>
                      </a:r>
                      <a:endParaRPr lang="en-PK" sz="700">
                        <a:effectLst/>
                      </a:endParaRPr>
                    </a:p>
                    <a:p>
                      <a:pPr>
                        <a:lnSpc>
                          <a:spcPct val="107000"/>
                        </a:lnSpc>
                        <a:spcAft>
                          <a:spcPts val="800"/>
                        </a:spcAft>
                      </a:pPr>
                      <a:r>
                        <a:rPr lang="en-US" sz="700">
                          <a:effectLst/>
                        </a:rPr>
                        <a:t>Password: password</a:t>
                      </a:r>
                      <a:endParaRPr lang="en-PK" sz="700">
                        <a:effectLst/>
                      </a:endParaRPr>
                    </a:p>
                    <a:p>
                      <a:pPr>
                        <a:lnSpc>
                          <a:spcPct val="107000"/>
                        </a:lnSpc>
                        <a:spcAft>
                          <a:spcPts val="800"/>
                        </a:spcAft>
                      </a:pPr>
                      <a:r>
                        <a:rPr lang="en-US" sz="700">
                          <a:effectLst/>
                        </a:rPr>
                        <a:t>C</a:t>
                      </a:r>
                      <a:r>
                        <a:rPr lang="en-PK" sz="700">
                          <a:effectLst/>
                        </a:rPr>
                        <a:t>NIC: 131016087</a:t>
                      </a:r>
                      <a:r>
                        <a:rPr lang="en-US" sz="700">
                          <a:effectLst/>
                        </a:rPr>
                        <a:t>1515</a:t>
                      </a:r>
                      <a:endParaRPr lang="en-PK" sz="700">
                        <a:effectLst/>
                      </a:endParaRPr>
                    </a:p>
                    <a:p>
                      <a:pPr>
                        <a:lnSpc>
                          <a:spcPct val="107000"/>
                        </a:lnSpc>
                        <a:spcAft>
                          <a:spcPts val="800"/>
                        </a:spcAft>
                      </a:pPr>
                      <a:r>
                        <a:rPr lang="en-US" sz="700">
                          <a:effectLst/>
                        </a:rPr>
                        <a:t>Contact: 03409314148</a:t>
                      </a:r>
                      <a:endParaRPr lang="en-PK" sz="700">
                        <a:effectLst/>
                      </a:endParaRPr>
                    </a:p>
                    <a:p>
                      <a:pPr>
                        <a:lnSpc>
                          <a:spcPct val="107000"/>
                        </a:lnSpc>
                        <a:spcAft>
                          <a:spcPts val="800"/>
                        </a:spcAft>
                      </a:pPr>
                      <a:r>
                        <a:rPr lang="en-US" sz="700">
                          <a:effectLst/>
                        </a:rPr>
                        <a:t>CNIC-Front-Pic: .jpge/.png</a:t>
                      </a:r>
                      <a:endParaRPr lang="en-PK" sz="700">
                        <a:effectLst/>
                      </a:endParaRPr>
                    </a:p>
                    <a:p>
                      <a:pPr>
                        <a:lnSpc>
                          <a:spcPct val="107000"/>
                        </a:lnSpc>
                        <a:spcAft>
                          <a:spcPts val="800"/>
                        </a:spcAft>
                      </a:pPr>
                      <a:r>
                        <a:rPr lang="en-US" sz="700">
                          <a:effectLst/>
                        </a:rPr>
                        <a:t>CNIC-Back-Pic: .jpge/.png</a:t>
                      </a:r>
                      <a:endParaRPr lang="en-PK" sz="700">
                        <a:effectLst/>
                      </a:endParaRPr>
                    </a:p>
                    <a:p>
                      <a:pPr>
                        <a:lnSpc>
                          <a:spcPct val="107000"/>
                        </a:lnSpc>
                        <a:spcAft>
                          <a:spcPts val="800"/>
                        </a:spcAft>
                      </a:pPr>
                      <a:r>
                        <a:rPr lang="en-US" sz="700">
                          <a:effectLst/>
                        </a:rPr>
                        <a:t>Shop Name: Armag Shop</a:t>
                      </a:r>
                      <a:endParaRPr lang="en-PK" sz="700">
                        <a:effectLst/>
                      </a:endParaRPr>
                    </a:p>
                    <a:p>
                      <a:pPr>
                        <a:lnSpc>
                          <a:spcPct val="107000"/>
                        </a:lnSpc>
                        <a:spcAft>
                          <a:spcPts val="800"/>
                        </a:spcAft>
                      </a:pPr>
                      <a:r>
                        <a:rPr lang="en-US" sz="700">
                          <a:effectLst/>
                        </a:rPr>
                        <a:t>License No: 123654789</a:t>
                      </a:r>
                      <a:endParaRPr lang="en-PK" sz="700">
                        <a:effectLst/>
                      </a:endParaRPr>
                    </a:p>
                    <a:p>
                      <a:pPr>
                        <a:lnSpc>
                          <a:spcPct val="107000"/>
                        </a:lnSpc>
                        <a:spcAft>
                          <a:spcPts val="800"/>
                        </a:spcAft>
                      </a:pPr>
                      <a:r>
                        <a:rPr lang="en-US" sz="700">
                          <a:effectLst/>
                        </a:rPr>
                        <a:t>License-F-Pic: .jpge/.png</a:t>
                      </a:r>
                      <a:endParaRPr lang="en-PK" sz="700">
                        <a:effectLst/>
                      </a:endParaRPr>
                    </a:p>
                    <a:p>
                      <a:pPr>
                        <a:lnSpc>
                          <a:spcPct val="107000"/>
                        </a:lnSpc>
                        <a:spcAft>
                          <a:spcPts val="800"/>
                        </a:spcAft>
                      </a:pPr>
                      <a:r>
                        <a:rPr lang="en-US" sz="700">
                          <a:effectLst/>
                        </a:rPr>
                        <a:t>License-B-Pic: .jpge/.png</a:t>
                      </a:r>
                      <a:endParaRPr lang="en-PK" sz="700">
                        <a:effectLst/>
                      </a:endParaRPr>
                    </a:p>
                    <a:p>
                      <a:pPr>
                        <a:lnSpc>
                          <a:spcPct val="107000"/>
                        </a:lnSpc>
                        <a:spcAft>
                          <a:spcPts val="800"/>
                        </a:spcAft>
                      </a:pPr>
                      <a:r>
                        <a:rPr lang="en-US" sz="700">
                          <a:effectLst/>
                        </a:rPr>
                        <a:t>Payment Method: </a:t>
                      </a:r>
                      <a:endParaRPr lang="en-PK" sz="700">
                        <a:effectLst/>
                      </a:endParaRPr>
                    </a:p>
                    <a:p>
                      <a:pPr>
                        <a:lnSpc>
                          <a:spcPct val="107000"/>
                        </a:lnSpc>
                        <a:spcAft>
                          <a:spcPts val="800"/>
                        </a:spcAft>
                      </a:pPr>
                      <a:r>
                        <a:rPr lang="en-US" sz="700">
                          <a:effectLst/>
                        </a:rPr>
                        <a:t>Barcode Pic: .jpge/.png</a:t>
                      </a:r>
                      <a:endParaRPr lang="en-PK" sz="700">
                        <a:effectLst/>
                      </a:endParaRPr>
                    </a:p>
                    <a:p>
                      <a:pPr>
                        <a:lnSpc>
                          <a:spcPct val="107000"/>
                        </a:lnSpc>
                        <a:spcAft>
                          <a:spcPts val="800"/>
                        </a:spcAft>
                      </a:pPr>
                      <a:r>
                        <a:rPr lang="en-US" sz="700">
                          <a:effectLst/>
                        </a:rPr>
                        <a:t> </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nSpc>
                          <a:spcPct val="107000"/>
                        </a:lnSpc>
                        <a:spcAft>
                          <a:spcPts val="800"/>
                        </a:spcAft>
                      </a:pPr>
                      <a:r>
                        <a:rPr lang="en-US" sz="700">
                          <a:effectLst/>
                        </a:rPr>
                        <a:t>Successfully shows the subscription package page.</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gn="ctr">
                        <a:lnSpc>
                          <a:spcPct val="107000"/>
                        </a:lnSpc>
                        <a:spcAft>
                          <a:spcPts val="800"/>
                        </a:spcAft>
                      </a:pPr>
                      <a:r>
                        <a:rPr lang="en-US" sz="700">
                          <a:effectLst/>
                        </a:rPr>
                        <a:t>Pass</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extLst>
                  <a:ext uri="{0D108BD9-81ED-4DB2-BD59-A6C34878D82A}">
                    <a16:rowId xmlns:a16="http://schemas.microsoft.com/office/drawing/2014/main" val="3197669853"/>
                  </a:ext>
                </a:extLst>
              </a:tr>
              <a:tr h="2209525">
                <a:tc>
                  <a:txBody>
                    <a:bodyPr/>
                    <a:lstStyle/>
                    <a:p>
                      <a:pPr algn="ctr">
                        <a:lnSpc>
                          <a:spcPct val="107000"/>
                        </a:lnSpc>
                        <a:spcAft>
                          <a:spcPts val="800"/>
                        </a:spcAft>
                      </a:pPr>
                      <a:r>
                        <a:rPr lang="en-US" sz="700">
                          <a:effectLst/>
                        </a:rPr>
                        <a:t> </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nSpc>
                          <a:spcPct val="107000"/>
                        </a:lnSpc>
                        <a:spcAft>
                          <a:spcPts val="800"/>
                        </a:spcAft>
                      </a:pPr>
                      <a:r>
                        <a:rPr lang="en-US" sz="700">
                          <a:effectLst/>
                        </a:rPr>
                        <a:t>Retailer and Distributor enters any of the required credentials incorrectly and press “Register” button.</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nSpc>
                          <a:spcPct val="107000"/>
                        </a:lnSpc>
                        <a:spcAft>
                          <a:spcPts val="800"/>
                        </a:spcAft>
                      </a:pPr>
                      <a:r>
                        <a:rPr lang="en-US" sz="700">
                          <a:effectLst/>
                        </a:rPr>
                        <a:t>Email: armaghan@test </a:t>
                      </a:r>
                      <a:endParaRPr lang="en-PK" sz="700">
                        <a:effectLst/>
                      </a:endParaRPr>
                    </a:p>
                    <a:p>
                      <a:pPr>
                        <a:lnSpc>
                          <a:spcPct val="107000"/>
                        </a:lnSpc>
                        <a:spcAft>
                          <a:spcPts val="800"/>
                        </a:spcAft>
                      </a:pPr>
                      <a:r>
                        <a:rPr lang="en-US" sz="700">
                          <a:effectLst/>
                        </a:rPr>
                        <a:t>Password: password</a:t>
                      </a:r>
                      <a:endParaRPr lang="en-PK" sz="700">
                        <a:effectLst/>
                      </a:endParaRPr>
                    </a:p>
                    <a:p>
                      <a:pPr>
                        <a:lnSpc>
                          <a:spcPct val="107000"/>
                        </a:lnSpc>
                        <a:spcAft>
                          <a:spcPts val="800"/>
                        </a:spcAft>
                      </a:pPr>
                      <a:r>
                        <a:rPr lang="en-US" sz="700">
                          <a:effectLst/>
                        </a:rPr>
                        <a:t>C</a:t>
                      </a:r>
                      <a:r>
                        <a:rPr lang="en-PK" sz="700">
                          <a:effectLst/>
                        </a:rPr>
                        <a:t>NIC: 1310</a:t>
                      </a:r>
                      <a:r>
                        <a:rPr lang="en-US" sz="700">
                          <a:effectLst/>
                        </a:rPr>
                        <a:t>15</a:t>
                      </a:r>
                      <a:endParaRPr lang="en-PK" sz="700">
                        <a:effectLst/>
                      </a:endParaRPr>
                    </a:p>
                    <a:p>
                      <a:pPr>
                        <a:lnSpc>
                          <a:spcPct val="107000"/>
                        </a:lnSpc>
                        <a:spcAft>
                          <a:spcPts val="800"/>
                        </a:spcAft>
                      </a:pPr>
                      <a:r>
                        <a:rPr lang="en-US" sz="700">
                          <a:effectLst/>
                        </a:rPr>
                        <a:t>Contact: 0340</a:t>
                      </a:r>
                      <a:endParaRPr lang="en-PK" sz="700">
                        <a:effectLst/>
                      </a:endParaRPr>
                    </a:p>
                    <a:p>
                      <a:pPr>
                        <a:lnSpc>
                          <a:spcPct val="107000"/>
                        </a:lnSpc>
                        <a:spcAft>
                          <a:spcPts val="800"/>
                        </a:spcAft>
                      </a:pPr>
                      <a:r>
                        <a:rPr lang="en-US" sz="700">
                          <a:effectLst/>
                        </a:rPr>
                        <a:t>CNIC-Front-Pic: N/A</a:t>
                      </a:r>
                      <a:endParaRPr lang="en-PK" sz="700">
                        <a:effectLst/>
                      </a:endParaRPr>
                    </a:p>
                    <a:p>
                      <a:pPr>
                        <a:lnSpc>
                          <a:spcPct val="107000"/>
                        </a:lnSpc>
                        <a:spcAft>
                          <a:spcPts val="800"/>
                        </a:spcAft>
                      </a:pPr>
                      <a:r>
                        <a:rPr lang="en-US" sz="700">
                          <a:effectLst/>
                        </a:rPr>
                        <a:t>CNIC-Back-Pic: .jpge/.png</a:t>
                      </a:r>
                      <a:endParaRPr lang="en-PK" sz="700">
                        <a:effectLst/>
                      </a:endParaRPr>
                    </a:p>
                    <a:p>
                      <a:pPr>
                        <a:lnSpc>
                          <a:spcPct val="107000"/>
                        </a:lnSpc>
                        <a:spcAft>
                          <a:spcPts val="800"/>
                        </a:spcAft>
                      </a:pPr>
                      <a:r>
                        <a:rPr lang="en-US" sz="700">
                          <a:effectLst/>
                        </a:rPr>
                        <a:t>Shop Name: Armag Shop</a:t>
                      </a:r>
                      <a:endParaRPr lang="en-PK" sz="700">
                        <a:effectLst/>
                      </a:endParaRPr>
                    </a:p>
                    <a:p>
                      <a:pPr>
                        <a:lnSpc>
                          <a:spcPct val="107000"/>
                        </a:lnSpc>
                        <a:spcAft>
                          <a:spcPts val="800"/>
                        </a:spcAft>
                      </a:pPr>
                      <a:r>
                        <a:rPr lang="en-US" sz="700">
                          <a:effectLst/>
                        </a:rPr>
                        <a:t>License No: 123654789</a:t>
                      </a:r>
                      <a:endParaRPr lang="en-PK" sz="700">
                        <a:effectLst/>
                      </a:endParaRPr>
                    </a:p>
                    <a:p>
                      <a:pPr>
                        <a:lnSpc>
                          <a:spcPct val="107000"/>
                        </a:lnSpc>
                        <a:spcAft>
                          <a:spcPts val="800"/>
                        </a:spcAft>
                      </a:pPr>
                      <a:r>
                        <a:rPr lang="en-US" sz="700">
                          <a:effectLst/>
                        </a:rPr>
                        <a:t>License-F-Pic: .jpge/.png</a:t>
                      </a:r>
                      <a:endParaRPr lang="en-PK" sz="700">
                        <a:effectLst/>
                      </a:endParaRPr>
                    </a:p>
                    <a:p>
                      <a:pPr>
                        <a:lnSpc>
                          <a:spcPct val="107000"/>
                        </a:lnSpc>
                        <a:spcAft>
                          <a:spcPts val="800"/>
                        </a:spcAft>
                      </a:pPr>
                      <a:r>
                        <a:rPr lang="en-US" sz="700">
                          <a:effectLst/>
                        </a:rPr>
                        <a:t>License-B-Pic: .jpge/.png</a:t>
                      </a:r>
                      <a:endParaRPr lang="en-PK" sz="700">
                        <a:effectLst/>
                      </a:endParaRPr>
                    </a:p>
                    <a:p>
                      <a:pPr>
                        <a:lnSpc>
                          <a:spcPct val="107000"/>
                        </a:lnSpc>
                        <a:spcAft>
                          <a:spcPts val="800"/>
                        </a:spcAft>
                      </a:pPr>
                      <a:r>
                        <a:rPr lang="en-US" sz="700">
                          <a:effectLst/>
                        </a:rPr>
                        <a:t>Payment Method: N/A</a:t>
                      </a:r>
                      <a:endParaRPr lang="en-PK" sz="700">
                        <a:effectLst/>
                      </a:endParaRPr>
                    </a:p>
                    <a:p>
                      <a:pPr>
                        <a:lnSpc>
                          <a:spcPct val="107000"/>
                        </a:lnSpc>
                        <a:spcAft>
                          <a:spcPts val="800"/>
                        </a:spcAft>
                      </a:pPr>
                      <a:r>
                        <a:rPr lang="en-US" sz="700">
                          <a:effectLst/>
                        </a:rPr>
                        <a:t>Barcode Pic: .jpge/.png</a:t>
                      </a:r>
                      <a:endParaRPr lang="en-PK" sz="700">
                        <a:effectLst/>
                      </a:endParaRPr>
                    </a:p>
                    <a:p>
                      <a:pPr>
                        <a:lnSpc>
                          <a:spcPct val="107000"/>
                        </a:lnSpc>
                        <a:spcAft>
                          <a:spcPts val="800"/>
                        </a:spcAft>
                      </a:pPr>
                      <a:r>
                        <a:rPr lang="en-US" sz="700">
                          <a:effectLst/>
                        </a:rPr>
                        <a:t> </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nSpc>
                          <a:spcPct val="107000"/>
                        </a:lnSpc>
                        <a:spcAft>
                          <a:spcPts val="800"/>
                        </a:spcAft>
                      </a:pPr>
                      <a:r>
                        <a:rPr lang="en-US" sz="700">
                          <a:effectLst/>
                        </a:rPr>
                        <a:t>“Enter the proper credentials after reading the help box.”</a:t>
                      </a:r>
                      <a:endParaRPr lang="en-PK" sz="70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tc>
                  <a:txBody>
                    <a:bodyPr/>
                    <a:lstStyle/>
                    <a:p>
                      <a:pPr algn="ctr">
                        <a:lnSpc>
                          <a:spcPct val="107000"/>
                        </a:lnSpc>
                        <a:spcAft>
                          <a:spcPts val="800"/>
                        </a:spcAft>
                      </a:pPr>
                      <a:r>
                        <a:rPr lang="en-US" sz="700" dirty="0">
                          <a:effectLst/>
                        </a:rPr>
                        <a:t>Pass</a:t>
                      </a:r>
                      <a:endParaRPr lang="en-PK"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765" marR="42765" marT="0" marB="0"/>
                </a:tc>
                <a:extLst>
                  <a:ext uri="{0D108BD9-81ED-4DB2-BD59-A6C34878D82A}">
                    <a16:rowId xmlns:a16="http://schemas.microsoft.com/office/drawing/2014/main" val="349041395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15</a:t>
            </a:fld>
            <a:endParaRPr sz="1200" b="0" i="0" u="none" strike="noStrike" cap="none">
              <a:solidFill>
                <a:srgbClr val="888888"/>
              </a:solidFill>
              <a:latin typeface="Calibri"/>
              <a:ea typeface="Calibri"/>
              <a:cs typeface="Calibri"/>
              <a:sym typeface="Calibri"/>
            </a:endParaRPr>
          </a:p>
        </p:txBody>
      </p:sp>
      <p:sp>
        <p:nvSpPr>
          <p:cNvPr id="188" name="Google Shape;188;p27"/>
          <p:cNvSpPr txBox="1">
            <a:spLocks noGrp="1"/>
          </p:cNvSpPr>
          <p:nvPr>
            <p:ph type="title"/>
          </p:nvPr>
        </p:nvSpPr>
        <p:spPr>
          <a:xfrm>
            <a:off x="3277415" y="553750"/>
            <a:ext cx="2909130"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Gantt Chart</a:t>
            </a:r>
            <a:endParaRPr sz="2800" b="1" i="0" u="none" strike="noStrike" cap="none">
              <a:solidFill>
                <a:schemeClr val="dk1"/>
              </a:solidFill>
              <a:latin typeface="Calibri"/>
              <a:ea typeface="Calibri"/>
              <a:cs typeface="Calibri"/>
              <a:sym typeface="Calibri"/>
            </a:endParaRPr>
          </a:p>
        </p:txBody>
      </p:sp>
      <p:pic>
        <p:nvPicPr>
          <p:cNvPr id="3" name="Picture 2" descr="Chart&#10;&#10;Description automatically generated">
            <a:extLst>
              <a:ext uri="{FF2B5EF4-FFF2-40B4-BE49-F238E27FC236}">
                <a16:creationId xmlns:a16="http://schemas.microsoft.com/office/drawing/2014/main" id="{122C7389-60C7-4C1E-8859-6E2305603164}"/>
              </a:ext>
            </a:extLst>
          </p:cNvPr>
          <p:cNvPicPr>
            <a:picLocks noChangeAspect="1"/>
          </p:cNvPicPr>
          <p:nvPr/>
        </p:nvPicPr>
        <p:blipFill>
          <a:blip r:embed="rId3"/>
          <a:stretch>
            <a:fillRect/>
          </a:stretch>
        </p:blipFill>
        <p:spPr>
          <a:xfrm>
            <a:off x="0" y="1562792"/>
            <a:ext cx="9144000" cy="466344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16</a:t>
            </a:fld>
            <a:endParaRPr sz="1200" b="0" i="0" u="none" strike="noStrike" cap="none">
              <a:solidFill>
                <a:srgbClr val="888888"/>
              </a:solidFill>
              <a:latin typeface="Calibri"/>
              <a:ea typeface="Calibri"/>
              <a:cs typeface="Calibri"/>
              <a:sym typeface="Calibri"/>
            </a:endParaRPr>
          </a:p>
        </p:txBody>
      </p:sp>
      <p:sp>
        <p:nvSpPr>
          <p:cNvPr id="195" name="Google Shape;195;p28"/>
          <p:cNvSpPr txBox="1"/>
          <p:nvPr/>
        </p:nvSpPr>
        <p:spPr>
          <a:xfrm>
            <a:off x="533400" y="381000"/>
            <a:ext cx="8153400" cy="76944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Status of Thesis Report</a:t>
            </a:r>
            <a:endParaRPr sz="1600" b="1" i="0" u="none" strike="noStrike" cap="none">
              <a:solidFill>
                <a:schemeClr val="dk1"/>
              </a:solidFill>
              <a:latin typeface="Calibri"/>
              <a:ea typeface="Calibri"/>
              <a:cs typeface="Calibri"/>
              <a:sym typeface="Calibri"/>
            </a:endParaRPr>
          </a:p>
        </p:txBody>
      </p:sp>
      <p:sp>
        <p:nvSpPr>
          <p:cNvPr id="196" name="Google Shape;196;p28"/>
          <p:cNvSpPr txBox="1"/>
          <p:nvPr/>
        </p:nvSpPr>
        <p:spPr>
          <a:xfrm>
            <a:off x="381000" y="1905000"/>
            <a:ext cx="8520574" cy="461665"/>
          </a:xfrm>
          <a:prstGeom prst="rect">
            <a:avLst/>
          </a:prstGeom>
          <a:noFill/>
          <a:ln>
            <a:noFill/>
          </a:ln>
        </p:spPr>
        <p:txBody>
          <a:bodyPr spcFirstLastPara="1" wrap="square" lIns="91425" tIns="45700" rIns="91425" bIns="45700" anchor="t" anchorCtr="0">
            <a:noAutofit/>
          </a:bodyPr>
          <a:lstStyle/>
          <a:p>
            <a:pPr marL="457200" marR="0" lvl="1" indent="0" algn="l" rtl="0">
              <a:spcBef>
                <a:spcPts val="0"/>
              </a:spcBef>
              <a:spcAft>
                <a:spcPts val="0"/>
              </a:spcAft>
              <a:buClr>
                <a:schemeClr val="dk1"/>
              </a:buClr>
              <a:buSzPts val="2400"/>
              <a:buFont typeface="Arial"/>
              <a:buChar char="•"/>
            </a:pPr>
            <a:r>
              <a:rPr lang="en-US" sz="2400" b="0" i="0" u="none" strike="noStrike" cap="none">
                <a:solidFill>
                  <a:schemeClr val="dk1"/>
                </a:solidFill>
                <a:latin typeface="Calibri"/>
                <a:ea typeface="Calibri"/>
                <a:cs typeface="Calibri"/>
                <a:sym typeface="Calibri"/>
              </a:rPr>
              <a:t>    Enlist your progress, chapters completed and topics covered</a:t>
            </a:r>
            <a:r>
              <a:rPr lang="en-US" sz="1800" b="0" i="0" u="none" strike="noStrike" cap="none">
                <a:solidFill>
                  <a:schemeClr val="dk1"/>
                </a:solidFill>
                <a:latin typeface="Calibri"/>
                <a:ea typeface="Calibri"/>
                <a:cs typeface="Calibri"/>
                <a:sym typeface="Calibri"/>
              </a:rPr>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Agenda</a:t>
            </a:r>
            <a:endParaRPr/>
          </a:p>
        </p:txBody>
      </p:sp>
      <p:sp>
        <p:nvSpPr>
          <p:cNvPr id="98" name="Google Shape;98;p1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660400" indent="-457200">
              <a:spcBef>
                <a:spcPts val="0"/>
              </a:spcBef>
            </a:pPr>
            <a:r>
              <a:rPr lang="en-US" sz="2800" dirty="0">
                <a:latin typeface="Times New Roman" panose="02020603050405020304" pitchFamily="18" charset="0"/>
                <a:cs typeface="Times New Roman" panose="02020603050405020304" pitchFamily="18" charset="0"/>
              </a:rPr>
              <a:t>Agenda of the presentation is to see the complete project in working state.</a:t>
            </a:r>
          </a:p>
          <a:p>
            <a:pPr marL="660400" indent="-457200">
              <a:spcBef>
                <a:spcPts val="0"/>
              </a:spcBef>
            </a:pPr>
            <a:endParaRPr lang="en-US" sz="2800" dirty="0">
              <a:latin typeface="Times New Roman" panose="02020603050405020304" pitchFamily="18" charset="0"/>
              <a:cs typeface="Times New Roman" panose="02020603050405020304" pitchFamily="18" charset="0"/>
            </a:endParaRPr>
          </a:p>
          <a:p>
            <a:pPr marL="1117600" lvl="1" indent="-457200">
              <a:spcBef>
                <a:spcPts val="0"/>
              </a:spcBef>
            </a:pPr>
            <a:r>
              <a:rPr lang="en-US" sz="2400" dirty="0">
                <a:latin typeface="Times New Roman" panose="02020603050405020304" pitchFamily="18" charset="0"/>
                <a:cs typeface="Times New Roman" panose="02020603050405020304" pitchFamily="18" charset="0"/>
              </a:rPr>
              <a:t>MSDCN Website</a:t>
            </a:r>
          </a:p>
          <a:p>
            <a:pPr marL="1117600" lvl="1" indent="-457200">
              <a:spcBef>
                <a:spcPts val="0"/>
              </a:spcBef>
            </a:pPr>
            <a:r>
              <a:rPr lang="en-US" sz="2400" dirty="0">
                <a:latin typeface="Times New Roman" panose="02020603050405020304" pitchFamily="18" charset="0"/>
                <a:cs typeface="Times New Roman" panose="02020603050405020304" pitchFamily="18" charset="0"/>
              </a:rPr>
              <a:t>MSDCN Android App </a:t>
            </a:r>
            <a:endParaRPr sz="2400" b="0" i="0" u="none" strike="noStrike" cap="none" dirty="0">
              <a:solidFill>
                <a:schemeClr val="dk1"/>
              </a:solidFill>
              <a:latin typeface="Times New Roman" panose="02020603050405020304" pitchFamily="18" charset="0"/>
              <a:cs typeface="Times New Roman" panose="02020603050405020304" pitchFamily="18" charset="0"/>
              <a:sym typeface="Calibri"/>
            </a:endParaRPr>
          </a:p>
        </p:txBody>
      </p:sp>
      <p:sp>
        <p:nvSpPr>
          <p:cNvPr id="99" name="Google Shape;99;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2</a:t>
            </a:fld>
            <a:endParaRPr sz="1200" b="0" i="0" u="none" strike="noStrike" cap="none">
              <a:solidFill>
                <a:srgbClr val="888888"/>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0" indent="0" algn="just">
              <a:spcBef>
                <a:spcPts val="0"/>
              </a:spcBef>
              <a:buNone/>
            </a:pPr>
            <a:r>
              <a:rPr lang="en-GB" sz="2000" dirty="0"/>
              <a:t>The Medical Store Distributor Consumer Network (MSDCN) is a website which allows the Retailer and Distributer to maintain their inventory and to sell their stock, this will be used by Medical store and Pharmaceutical Distributors. This website will store details of medicine purchase and selling w.r.t Retailer and Distributor. The website will also consist of Billing generation, Reporting module, Transection and Medicine shortage notification module.</a:t>
            </a:r>
            <a:endParaRPr lang="en-US" sz="2000"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Clr>
                <a:schemeClr val="dk1"/>
              </a:buClr>
              <a:buFont typeface="Arial"/>
              <a:buNone/>
            </a:pPr>
            <a:endParaRPr sz="2400" b="0" i="0" u="none" strike="noStrike" cap="none" dirty="0">
              <a:solidFill>
                <a:schemeClr val="dk1"/>
              </a:solidFill>
              <a:latin typeface="Calibri"/>
              <a:ea typeface="Calibri"/>
              <a:cs typeface="Calibri"/>
              <a:sym typeface="Calibri"/>
            </a:endParaRPr>
          </a:p>
        </p:txBody>
      </p:sp>
      <p:sp>
        <p:nvSpPr>
          <p:cNvPr id="105" name="Google Shape;105;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3</a:t>
            </a:fld>
            <a:endParaRPr sz="1200" b="0" i="0" u="none" strike="noStrike" cap="none">
              <a:solidFill>
                <a:srgbClr val="888888"/>
              </a:solidFill>
              <a:latin typeface="Calibri"/>
              <a:ea typeface="Calibri"/>
              <a:cs typeface="Calibri"/>
              <a:sym typeface="Calibri"/>
            </a:endParaRPr>
          </a:p>
        </p:txBody>
      </p:sp>
      <p:sp>
        <p:nvSpPr>
          <p:cNvPr id="106" name="Google Shape;106;p15"/>
          <p:cNvSpPr txBox="1">
            <a:spLocks noGrp="1"/>
          </p:cNvSpPr>
          <p:nvPr>
            <p:ph type="title"/>
          </p:nvPr>
        </p:nvSpPr>
        <p:spPr>
          <a:xfrm>
            <a:off x="457200" y="274638"/>
            <a:ext cx="8229600" cy="104644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Project Introduction</a:t>
            </a:r>
            <a:br>
              <a:rPr lang="en-US" sz="2800" b="1" i="0" u="none" strike="noStrike" cap="none">
                <a:solidFill>
                  <a:schemeClr val="dk1"/>
                </a:solidFill>
                <a:latin typeface="Tahoma"/>
                <a:ea typeface="Tahoma"/>
                <a:cs typeface="Tahoma"/>
                <a:sym typeface="Tahoma"/>
              </a:rPr>
            </a:b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6"/>
          <p:cNvSpPr txBox="1">
            <a:spLocks noGrp="1"/>
          </p:cNvSpPr>
          <p:nvPr>
            <p:ph type="body" idx="1"/>
          </p:nvPr>
        </p:nvSpPr>
        <p:spPr>
          <a:xfrm>
            <a:off x="457200" y="1447800"/>
            <a:ext cx="8229600" cy="4800600"/>
          </a:xfrm>
          <a:prstGeom prst="rect">
            <a:avLst/>
          </a:prstGeom>
          <a:noFill/>
          <a:ln>
            <a:noFill/>
          </a:ln>
        </p:spPr>
        <p:txBody>
          <a:bodyPr spcFirstLastPara="1" wrap="square" lIns="91425" tIns="45700" rIns="91425" bIns="45700" anchor="t" anchorCtr="0">
            <a:noAutofit/>
          </a:bodyPr>
          <a:lstStyle/>
          <a:p>
            <a:pPr marL="25400" indent="0" algn="just">
              <a:buNone/>
            </a:pPr>
            <a:r>
              <a:rPr lang="en-US" sz="2000" dirty="0">
                <a:latin typeface="Times New Roman" panose="02020603050405020304" pitchFamily="18" charset="0"/>
                <a:cs typeface="Times New Roman" panose="02020603050405020304" pitchFamily="18" charset="0"/>
              </a:rPr>
              <a:t>“</a:t>
            </a:r>
            <a:r>
              <a:rPr lang="en-US" sz="2000" i="1" dirty="0">
                <a:latin typeface="Times New Roman" panose="02020603050405020304" pitchFamily="18" charset="0"/>
                <a:cs typeface="Times New Roman" panose="02020603050405020304" pitchFamily="18" charset="0"/>
              </a:rPr>
              <a:t>Our system will target Medicine market. The problem with current medicine market is that all the communication, transactions and order placing is based on paperwork and wire transfers which results in delays and there is no monitoring. Our system will provide online platform for both Medical Stores and Pharmaceutical Distributors. It will allow them to monitor their transaction, online payment, online store, order details, point of sale details, inventory managements and will generate reports based on profit and loss.” </a:t>
            </a:r>
          </a:p>
          <a:p>
            <a:pPr marL="25400" indent="0" algn="just">
              <a:buNone/>
            </a:pPr>
            <a:endParaRPr lang="en-US" sz="2000" dirty="0">
              <a:latin typeface="Times New Roman" panose="02020603050405020304" pitchFamily="18" charset="0"/>
              <a:cs typeface="Times New Roman" panose="02020603050405020304" pitchFamily="18" charset="0"/>
            </a:endParaRPr>
          </a:p>
          <a:p>
            <a:pPr marL="25400" indent="0" algn="just">
              <a:buNone/>
            </a:pPr>
            <a:r>
              <a:rPr lang="en-US" sz="2000" dirty="0">
                <a:latin typeface="Times New Roman" panose="02020603050405020304" pitchFamily="18" charset="0"/>
                <a:cs typeface="Times New Roman" panose="02020603050405020304" pitchFamily="18" charset="0"/>
              </a:rPr>
              <a:t>“Our system will only cover the online purchasing module up to the payment.”</a:t>
            </a:r>
            <a:endParaRPr lang="en-PK" sz="2000" dirty="0">
              <a:latin typeface="Times New Roman" panose="02020603050405020304" pitchFamily="18" charset="0"/>
              <a:cs typeface="Times New Roman" panose="02020603050405020304" pitchFamily="18" charset="0"/>
            </a:endParaRPr>
          </a:p>
          <a:p>
            <a:pPr marL="342900" marR="0" lvl="0" indent="-165100" algn="just" rtl="0">
              <a:lnSpc>
                <a:spcPct val="150000"/>
              </a:lnSpc>
              <a:spcBef>
                <a:spcPts val="0"/>
              </a:spcBef>
              <a:spcAft>
                <a:spcPts val="0"/>
              </a:spcAft>
              <a:buClr>
                <a:schemeClr val="dk1"/>
              </a:buClr>
              <a:buSzPts val="2800"/>
              <a:buFont typeface="Arial"/>
              <a:buNone/>
            </a:pPr>
            <a:endParaRPr sz="2800" b="0" i="0" u="none" strike="noStrike" cap="none" dirty="0">
              <a:solidFill>
                <a:schemeClr val="dk1"/>
              </a:solidFill>
              <a:latin typeface="Calibri"/>
              <a:ea typeface="Calibri"/>
              <a:cs typeface="Calibri"/>
              <a:sym typeface="Calibri"/>
            </a:endParaRPr>
          </a:p>
        </p:txBody>
      </p:sp>
      <p:sp>
        <p:nvSpPr>
          <p:cNvPr id="112" name="Google Shape;112;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4</a:t>
            </a:fld>
            <a:endParaRPr sz="1200" b="0" i="0" u="none" strike="noStrike" cap="none">
              <a:solidFill>
                <a:srgbClr val="888888"/>
              </a:solidFill>
              <a:latin typeface="Calibri"/>
              <a:ea typeface="Calibri"/>
              <a:cs typeface="Calibri"/>
              <a:sym typeface="Calibri"/>
            </a:endParaRPr>
          </a:p>
        </p:txBody>
      </p:sp>
      <p:sp>
        <p:nvSpPr>
          <p:cNvPr id="113" name="Google Shape;113;p16"/>
          <p:cNvSpPr txBox="1">
            <a:spLocks noGrp="1"/>
          </p:cNvSpPr>
          <p:nvPr>
            <p:ph type="title"/>
          </p:nvPr>
        </p:nvSpPr>
        <p:spPr>
          <a:xfrm>
            <a:off x="457200" y="274638"/>
            <a:ext cx="8229600" cy="104644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dirty="0">
                <a:solidFill>
                  <a:schemeClr val="dk1"/>
                </a:solidFill>
                <a:latin typeface="Calibri"/>
                <a:ea typeface="Calibri"/>
                <a:cs typeface="Calibri"/>
                <a:sym typeface="Calibri"/>
              </a:rPr>
              <a:t>Project Scope</a:t>
            </a:r>
            <a:br>
              <a:rPr lang="en-US" sz="2800" b="1" i="0" u="none" strike="noStrike" cap="none" dirty="0">
                <a:solidFill>
                  <a:schemeClr val="dk1"/>
                </a:solidFill>
                <a:latin typeface="Tahoma"/>
                <a:ea typeface="Tahoma"/>
                <a:cs typeface="Tahoma"/>
                <a:sym typeface="Tahoma"/>
              </a:rPr>
            </a:br>
            <a:endParaRPr sz="1800" b="0" i="0" u="none" strike="noStrike" cap="none" dirty="0">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6"/>
          <p:cNvSpPr txBox="1">
            <a:spLocks noGrp="1"/>
          </p:cNvSpPr>
          <p:nvPr>
            <p:ph type="body" idx="1"/>
          </p:nvPr>
        </p:nvSpPr>
        <p:spPr>
          <a:xfrm>
            <a:off x="457200" y="1447800"/>
            <a:ext cx="8229600" cy="4800600"/>
          </a:xfrm>
          <a:prstGeom prst="rect">
            <a:avLst/>
          </a:prstGeom>
          <a:noFill/>
          <a:ln>
            <a:noFill/>
          </a:ln>
        </p:spPr>
        <p:txBody>
          <a:bodyPr spcFirstLastPara="1" wrap="square" lIns="91425" tIns="45700" rIns="91425" bIns="45700" anchor="t" anchorCtr="0">
            <a:noAutofit/>
          </a:bodyPr>
          <a:lstStyle/>
          <a:p>
            <a:pPr marL="342900" marR="0" lvl="0" indent="-165100" algn="just" rtl="0">
              <a:lnSpc>
                <a:spcPct val="150000"/>
              </a:lnSpc>
              <a:spcBef>
                <a:spcPts val="0"/>
              </a:spcBef>
              <a:spcAft>
                <a:spcPts val="0"/>
              </a:spcAft>
              <a:buClr>
                <a:schemeClr val="dk1"/>
              </a:buClr>
              <a:buSzPts val="2800"/>
              <a:buFont typeface="Arial"/>
              <a:buNone/>
            </a:pPr>
            <a:endParaRPr sz="2800" b="0" i="0" u="none" strike="noStrike" cap="none" dirty="0">
              <a:solidFill>
                <a:schemeClr val="dk1"/>
              </a:solidFill>
              <a:latin typeface="Calibri"/>
              <a:ea typeface="Calibri"/>
              <a:cs typeface="Calibri"/>
              <a:sym typeface="Calibri"/>
            </a:endParaRPr>
          </a:p>
        </p:txBody>
      </p:sp>
      <p:sp>
        <p:nvSpPr>
          <p:cNvPr id="112" name="Google Shape;112;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5</a:t>
            </a:fld>
            <a:endParaRPr sz="1200" b="0" i="0" u="none" strike="noStrike" cap="none">
              <a:solidFill>
                <a:srgbClr val="888888"/>
              </a:solidFill>
              <a:latin typeface="Calibri"/>
              <a:ea typeface="Calibri"/>
              <a:cs typeface="Calibri"/>
              <a:sym typeface="Calibri"/>
            </a:endParaRPr>
          </a:p>
        </p:txBody>
      </p:sp>
      <p:sp>
        <p:nvSpPr>
          <p:cNvPr id="113" name="Google Shape;113;p16"/>
          <p:cNvSpPr txBox="1">
            <a:spLocks noGrp="1"/>
          </p:cNvSpPr>
          <p:nvPr>
            <p:ph type="title"/>
          </p:nvPr>
        </p:nvSpPr>
        <p:spPr>
          <a:xfrm>
            <a:off x="457200" y="274638"/>
            <a:ext cx="8229600" cy="104644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2800" b="1" i="0" u="none" strike="noStrike" cap="none" dirty="0">
                <a:solidFill>
                  <a:schemeClr val="dk1"/>
                </a:solidFill>
                <a:latin typeface="Tahoma"/>
                <a:ea typeface="Tahoma"/>
                <a:cs typeface="Tahoma"/>
                <a:sym typeface="Tahoma"/>
              </a:rPr>
              <a:t>Our Packages</a:t>
            </a:r>
            <a:br>
              <a:rPr lang="en-US" sz="2800" b="1" i="0" u="none" strike="noStrike" cap="none" dirty="0">
                <a:solidFill>
                  <a:schemeClr val="dk1"/>
                </a:solidFill>
                <a:latin typeface="Tahoma"/>
                <a:ea typeface="Tahoma"/>
                <a:cs typeface="Tahoma"/>
                <a:sym typeface="Tahoma"/>
              </a:rPr>
            </a:br>
            <a:endParaRPr sz="1800" b="0" i="0" u="none" strike="noStrike" cap="none" dirty="0">
              <a:solidFill>
                <a:schemeClr val="dk1"/>
              </a:solidFill>
              <a:latin typeface="Arial"/>
              <a:ea typeface="Arial"/>
              <a:cs typeface="Arial"/>
              <a:sym typeface="Arial"/>
            </a:endParaRPr>
          </a:p>
        </p:txBody>
      </p:sp>
      <p:pic>
        <p:nvPicPr>
          <p:cNvPr id="5" name="Content Placeholder 4">
            <a:extLst>
              <a:ext uri="{FF2B5EF4-FFF2-40B4-BE49-F238E27FC236}">
                <a16:creationId xmlns:a16="http://schemas.microsoft.com/office/drawing/2014/main" id="{2D596570-17ED-4942-8342-351580FF4EBE}"/>
              </a:ext>
            </a:extLst>
          </p:cNvPr>
          <p:cNvPicPr>
            <a:picLocks noGrp="1" noChangeAspect="1"/>
          </p:cNvPicPr>
          <p:nvPr>
            <p:ph idx="1"/>
          </p:nvPr>
        </p:nvPicPr>
        <p:blipFill>
          <a:blip r:embed="rId3"/>
          <a:stretch>
            <a:fillRect/>
          </a:stretch>
        </p:blipFill>
        <p:spPr>
          <a:xfrm>
            <a:off x="845390" y="2076994"/>
            <a:ext cx="7554027" cy="3667197"/>
          </a:xfrm>
          <a:prstGeom prst="rect">
            <a:avLst/>
          </a:prstGeom>
        </p:spPr>
      </p:pic>
    </p:spTree>
    <p:extLst>
      <p:ext uri="{BB962C8B-B14F-4D97-AF65-F5344CB8AC3E}">
        <p14:creationId xmlns:p14="http://schemas.microsoft.com/office/powerpoint/2010/main" val="689230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7"/>
          <p:cNvSpPr txBox="1">
            <a:spLocks noGrp="1"/>
          </p:cNvSpPr>
          <p:nvPr>
            <p:ph type="body" idx="1"/>
          </p:nvPr>
        </p:nvSpPr>
        <p:spPr>
          <a:xfrm>
            <a:off x="457200" y="1044080"/>
            <a:ext cx="8229600" cy="5082084"/>
          </a:xfrm>
          <a:prstGeom prst="rect">
            <a:avLst/>
          </a:prstGeom>
          <a:noFill/>
          <a:ln>
            <a:noFill/>
          </a:ln>
        </p:spPr>
        <p:txBody>
          <a:bodyPr spcFirstLastPara="1" wrap="square" lIns="91425" tIns="45700" rIns="91425" bIns="45700" anchor="t" anchorCtr="0">
            <a:noAutofit/>
          </a:bodyPr>
          <a:lstStyle/>
          <a:p>
            <a:r>
              <a:rPr lang="en-US" sz="1800" b="1" dirty="0">
                <a:solidFill>
                  <a:schemeClr val="tx1"/>
                </a:solidFill>
                <a:latin typeface="Times New Roman" panose="02020603050405020304" pitchFamily="18" charset="0"/>
                <a:cs typeface="Times New Roman" panose="02020603050405020304" pitchFamily="18" charset="0"/>
              </a:rPr>
              <a:t>FR-1: </a:t>
            </a:r>
            <a:r>
              <a:rPr lang="en-US" sz="1800" dirty="0">
                <a:solidFill>
                  <a:schemeClr val="tx1"/>
                </a:solidFill>
                <a:latin typeface="Times New Roman" panose="02020603050405020304" pitchFamily="18" charset="0"/>
                <a:cs typeface="Times New Roman" panose="02020603050405020304" pitchFamily="18" charset="0"/>
              </a:rPr>
              <a:t>A new Retailer and Distributor would be able to get register </a:t>
            </a:r>
          </a:p>
          <a:p>
            <a:r>
              <a:rPr lang="en-US" sz="1800" b="1" dirty="0">
                <a:solidFill>
                  <a:schemeClr val="tx1"/>
                </a:solidFill>
                <a:latin typeface="Times New Roman" panose="02020603050405020304" pitchFamily="18" charset="0"/>
                <a:cs typeface="Times New Roman" panose="02020603050405020304" pitchFamily="18" charset="0"/>
              </a:rPr>
              <a:t>FR-2: </a:t>
            </a:r>
            <a:r>
              <a:rPr lang="en-US" sz="1800" dirty="0">
                <a:solidFill>
                  <a:schemeClr val="tx1"/>
                </a:solidFill>
                <a:latin typeface="Times New Roman" panose="02020603050405020304" pitchFamily="18" charset="0"/>
                <a:cs typeface="Times New Roman" panose="02020603050405020304" pitchFamily="18" charset="0"/>
              </a:rPr>
              <a:t>Retailer and Distributor cannot login until Admin verifies them(Payment, License).</a:t>
            </a:r>
          </a:p>
          <a:p>
            <a:r>
              <a:rPr lang="en-US" sz="1800" b="1" dirty="0">
                <a:solidFill>
                  <a:schemeClr val="tx1"/>
                </a:solidFill>
                <a:latin typeface="Times New Roman" panose="02020603050405020304" pitchFamily="18" charset="0"/>
                <a:cs typeface="Times New Roman" panose="02020603050405020304" pitchFamily="18" charset="0"/>
              </a:rPr>
              <a:t>FR-3: </a:t>
            </a:r>
            <a:r>
              <a:rPr lang="en-US" sz="1800" dirty="0">
                <a:solidFill>
                  <a:schemeClr val="tx1"/>
                </a:solidFill>
                <a:latin typeface="Times New Roman" panose="02020603050405020304" pitchFamily="18" charset="0"/>
                <a:cs typeface="Times New Roman" panose="02020603050405020304" pitchFamily="18" charset="0"/>
              </a:rPr>
              <a:t>Retailer and Distributor shall be able to select the desired package.</a:t>
            </a:r>
          </a:p>
          <a:p>
            <a:r>
              <a:rPr lang="en-US" sz="1800" b="1" dirty="0">
                <a:solidFill>
                  <a:schemeClr val="tx1"/>
                </a:solidFill>
                <a:latin typeface="Times New Roman" panose="02020603050405020304" pitchFamily="18" charset="0"/>
                <a:cs typeface="Times New Roman" panose="02020603050405020304" pitchFamily="18" charset="0"/>
              </a:rPr>
              <a:t>FR-4: R</a:t>
            </a:r>
            <a:r>
              <a:rPr lang="en-US" sz="1800" dirty="0">
                <a:solidFill>
                  <a:schemeClr val="tx1"/>
                </a:solidFill>
                <a:latin typeface="Times New Roman" panose="02020603050405020304" pitchFamily="18" charset="0"/>
                <a:cs typeface="Times New Roman" panose="02020603050405020304" pitchFamily="18" charset="0"/>
              </a:rPr>
              <a:t>etailer and Distributor can register multiple times but Email, License No must be different.</a:t>
            </a:r>
          </a:p>
          <a:p>
            <a:r>
              <a:rPr lang="en-US" sz="1800" b="1" dirty="0">
                <a:solidFill>
                  <a:schemeClr val="tx1"/>
                </a:solidFill>
                <a:latin typeface="Times New Roman" panose="02020603050405020304" pitchFamily="18" charset="0"/>
                <a:cs typeface="Times New Roman" panose="02020603050405020304" pitchFamily="18" charset="0"/>
              </a:rPr>
              <a:t>FR-5: </a:t>
            </a:r>
            <a:r>
              <a:rPr lang="en-US" sz="1800" dirty="0">
                <a:solidFill>
                  <a:schemeClr val="tx1"/>
                </a:solidFill>
                <a:latin typeface="Times New Roman" panose="02020603050405020304" pitchFamily="18" charset="0"/>
                <a:cs typeface="Times New Roman" panose="02020603050405020304" pitchFamily="18" charset="0"/>
              </a:rPr>
              <a:t>Retailer and Distributor can login by using Email and Password provided while registration.</a:t>
            </a:r>
          </a:p>
          <a:p>
            <a:r>
              <a:rPr lang="en-US" sz="1800" b="1" dirty="0">
                <a:solidFill>
                  <a:schemeClr val="tx1"/>
                </a:solidFill>
                <a:latin typeface="Times New Roman" panose="02020603050405020304" pitchFamily="18" charset="0"/>
                <a:cs typeface="Times New Roman" panose="02020603050405020304" pitchFamily="18" charset="0"/>
              </a:rPr>
              <a:t>FR-6: </a:t>
            </a:r>
            <a:r>
              <a:rPr lang="en-US" sz="1800" dirty="0">
                <a:solidFill>
                  <a:schemeClr val="tx1"/>
                </a:solidFill>
                <a:latin typeface="Times New Roman" panose="02020603050405020304" pitchFamily="18" charset="0"/>
                <a:cs typeface="Times New Roman" panose="02020603050405020304" pitchFamily="18" charset="0"/>
              </a:rPr>
              <a:t>Retailer should be able to buy Medicines online from the Distributor and he can also pay for that order through online means or Cash on Delivery.</a:t>
            </a:r>
          </a:p>
          <a:p>
            <a:r>
              <a:rPr lang="en-US" sz="1800" b="1" dirty="0">
                <a:solidFill>
                  <a:schemeClr val="tx1"/>
                </a:solidFill>
                <a:latin typeface="Times New Roman" panose="02020603050405020304" pitchFamily="18" charset="0"/>
                <a:cs typeface="Times New Roman" panose="02020603050405020304" pitchFamily="18" charset="0"/>
              </a:rPr>
              <a:t>FR-7: </a:t>
            </a:r>
            <a:r>
              <a:rPr lang="en-US" sz="1800" dirty="0">
                <a:solidFill>
                  <a:schemeClr val="tx1"/>
                </a:solidFill>
                <a:latin typeface="Times New Roman" panose="02020603050405020304" pitchFamily="18" charset="0"/>
                <a:cs typeface="Times New Roman" panose="02020603050405020304" pitchFamily="18" charset="0"/>
              </a:rPr>
              <a:t>Retailer shall be able to use the Point of Sale to sell their stock to the Customer.</a:t>
            </a:r>
          </a:p>
          <a:p>
            <a:r>
              <a:rPr lang="en-US" sz="1800" b="1" dirty="0">
                <a:solidFill>
                  <a:schemeClr val="tx1"/>
                </a:solidFill>
                <a:latin typeface="Times New Roman" panose="02020603050405020304" pitchFamily="18" charset="0"/>
                <a:cs typeface="Times New Roman" panose="02020603050405020304" pitchFamily="18" charset="0"/>
              </a:rPr>
              <a:t>FR-8: </a:t>
            </a:r>
            <a:r>
              <a:rPr lang="en-US" sz="1800" dirty="0">
                <a:solidFill>
                  <a:schemeClr val="tx1"/>
                </a:solidFill>
                <a:latin typeface="Times New Roman" panose="02020603050405020304" pitchFamily="18" charset="0"/>
                <a:cs typeface="Times New Roman" panose="02020603050405020304" pitchFamily="18" charset="0"/>
              </a:rPr>
              <a:t>Retailer and Distributor shall be notified if the product is about to get out of stock.</a:t>
            </a:r>
          </a:p>
          <a:p>
            <a:r>
              <a:rPr lang="en-US" sz="1800" b="1" dirty="0">
                <a:solidFill>
                  <a:schemeClr val="tx1"/>
                </a:solidFill>
                <a:latin typeface="Times New Roman" panose="02020603050405020304" pitchFamily="18" charset="0"/>
                <a:cs typeface="Times New Roman" panose="02020603050405020304" pitchFamily="18" charset="0"/>
              </a:rPr>
              <a:t>FR-9: </a:t>
            </a:r>
            <a:r>
              <a:rPr lang="en-US" sz="1800" dirty="0">
                <a:solidFill>
                  <a:schemeClr val="tx1"/>
                </a:solidFill>
                <a:latin typeface="Times New Roman" panose="02020603050405020304" pitchFamily="18" charset="0"/>
                <a:cs typeface="Times New Roman" panose="02020603050405020304" pitchFamily="18" charset="0"/>
              </a:rPr>
              <a:t>Retailer and Distributor shall be able to maintain their inventory by adding, deleting and updating the items.</a:t>
            </a:r>
            <a:endParaRPr sz="1800" b="0" i="0" u="none" strike="noStrike" cap="none" dirty="0">
              <a:solidFill>
                <a:schemeClr val="dk1"/>
              </a:solidFill>
              <a:latin typeface="Calibri"/>
              <a:ea typeface="Calibri"/>
              <a:cs typeface="Calibri"/>
              <a:sym typeface="Calibri"/>
            </a:endParaRPr>
          </a:p>
        </p:txBody>
      </p:sp>
      <p:sp>
        <p:nvSpPr>
          <p:cNvPr id="119" name="Google Shape;119;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6</a:t>
            </a:fld>
            <a:endParaRPr sz="1200" b="0" i="0" u="none" strike="noStrike" cap="none">
              <a:solidFill>
                <a:srgbClr val="888888"/>
              </a:solidFill>
              <a:latin typeface="Calibri"/>
              <a:ea typeface="Calibri"/>
              <a:cs typeface="Calibri"/>
              <a:sym typeface="Calibri"/>
            </a:endParaRPr>
          </a:p>
        </p:txBody>
      </p:sp>
      <p:sp>
        <p:nvSpPr>
          <p:cNvPr id="120" name="Google Shape;120;p17"/>
          <p:cNvSpPr txBox="1">
            <a:spLocks noGrp="1"/>
          </p:cNvSpPr>
          <p:nvPr>
            <p:ph type="title"/>
          </p:nvPr>
        </p:nvSpPr>
        <p:spPr>
          <a:xfrm>
            <a:off x="457200" y="274638"/>
            <a:ext cx="8229600"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Functional Requirements</a:t>
            </a:r>
            <a:endParaRPr sz="3200" b="0" i="0" u="none" strike="noStrike" cap="none">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7"/>
          <p:cNvSpPr txBox="1">
            <a:spLocks noGrp="1"/>
          </p:cNvSpPr>
          <p:nvPr>
            <p:ph type="body" idx="1"/>
          </p:nvPr>
        </p:nvSpPr>
        <p:spPr>
          <a:xfrm>
            <a:off x="457200" y="1044080"/>
            <a:ext cx="8229600" cy="5082084"/>
          </a:xfrm>
          <a:prstGeom prst="rect">
            <a:avLst/>
          </a:prstGeom>
          <a:noFill/>
          <a:ln>
            <a:noFill/>
          </a:ln>
        </p:spPr>
        <p:txBody>
          <a:bodyPr spcFirstLastPara="1" wrap="square" lIns="91425" tIns="45700" rIns="91425" bIns="45700" anchor="t" anchorCtr="0">
            <a:noAutofit/>
          </a:bodyPr>
          <a:lstStyle/>
          <a:p>
            <a:r>
              <a:rPr lang="en-US" sz="2000" b="1" dirty="0">
                <a:solidFill>
                  <a:schemeClr val="tx1"/>
                </a:solidFill>
                <a:latin typeface="Times New Roman" panose="02020603050405020304" pitchFamily="18" charset="0"/>
                <a:cs typeface="Times New Roman" panose="02020603050405020304" pitchFamily="18" charset="0"/>
              </a:rPr>
              <a:t>FR-10: </a:t>
            </a:r>
            <a:r>
              <a:rPr lang="en-US" sz="2000" dirty="0">
                <a:solidFill>
                  <a:schemeClr val="tx1"/>
                </a:solidFill>
                <a:latin typeface="Times New Roman" panose="02020603050405020304" pitchFamily="18" charset="0"/>
                <a:cs typeface="Times New Roman" panose="02020603050405020304" pitchFamily="18" charset="0"/>
              </a:rPr>
              <a:t>Retailer shall manually update the stock in their inventory.</a:t>
            </a:r>
          </a:p>
          <a:p>
            <a:r>
              <a:rPr lang="en-US" sz="2000" b="1" dirty="0">
                <a:solidFill>
                  <a:schemeClr val="tx1"/>
                </a:solidFill>
                <a:latin typeface="Times New Roman" panose="02020603050405020304" pitchFamily="18" charset="0"/>
                <a:cs typeface="Times New Roman" panose="02020603050405020304" pitchFamily="18" charset="0"/>
              </a:rPr>
              <a:t>FR-11: </a:t>
            </a:r>
            <a:r>
              <a:rPr lang="en-US" sz="2000" dirty="0">
                <a:solidFill>
                  <a:schemeClr val="tx1"/>
                </a:solidFill>
                <a:latin typeface="Times New Roman" panose="02020603050405020304" pitchFamily="18" charset="0"/>
                <a:cs typeface="Times New Roman" panose="02020603050405020304" pitchFamily="18" charset="0"/>
              </a:rPr>
              <a:t>When Distributer add the product in the inventory it shall automatically be available to the Retailer at the Online Store.</a:t>
            </a:r>
          </a:p>
          <a:p>
            <a:r>
              <a:rPr lang="en-US" sz="2000" b="1" dirty="0">
                <a:solidFill>
                  <a:schemeClr val="tx1"/>
                </a:solidFill>
                <a:latin typeface="Times New Roman" panose="02020603050405020304" pitchFamily="18" charset="0"/>
                <a:cs typeface="Times New Roman" panose="02020603050405020304" pitchFamily="18" charset="0"/>
              </a:rPr>
              <a:t>FR-12: </a:t>
            </a:r>
            <a:r>
              <a:rPr lang="en-US" sz="2000" dirty="0">
                <a:solidFill>
                  <a:schemeClr val="tx1"/>
                </a:solidFill>
                <a:latin typeface="Times New Roman" panose="02020603050405020304" pitchFamily="18" charset="0"/>
                <a:cs typeface="Times New Roman" panose="02020603050405020304" pitchFamily="18" charset="0"/>
              </a:rPr>
              <a:t>Retailer and Distributor should be able to generate reports based on Daily, Monthly and Yearly.</a:t>
            </a:r>
          </a:p>
          <a:p>
            <a:r>
              <a:rPr lang="en-US" sz="2000" b="1" dirty="0">
                <a:solidFill>
                  <a:schemeClr val="tx1"/>
                </a:solidFill>
                <a:latin typeface="Times New Roman" panose="02020603050405020304" pitchFamily="18" charset="0"/>
                <a:cs typeface="Times New Roman" panose="02020603050405020304" pitchFamily="18" charset="0"/>
              </a:rPr>
              <a:t>FR-13: </a:t>
            </a:r>
            <a:r>
              <a:rPr lang="en-US" sz="2000" dirty="0">
                <a:solidFill>
                  <a:schemeClr val="tx1"/>
                </a:solidFill>
                <a:latin typeface="Times New Roman" panose="02020603050405020304" pitchFamily="18" charset="0"/>
                <a:cs typeface="Times New Roman" panose="02020603050405020304" pitchFamily="18" charset="0"/>
              </a:rPr>
              <a:t>Retailer and Distributor should be able to see their transection detail</a:t>
            </a:r>
          </a:p>
          <a:p>
            <a:r>
              <a:rPr lang="en-US" sz="2000" b="1" dirty="0">
                <a:solidFill>
                  <a:schemeClr val="tx1"/>
                </a:solidFill>
                <a:latin typeface="Times New Roman" panose="02020603050405020304" pitchFamily="18" charset="0"/>
                <a:cs typeface="Times New Roman" panose="02020603050405020304" pitchFamily="18" charset="0"/>
              </a:rPr>
              <a:t>FR-14: </a:t>
            </a:r>
            <a:r>
              <a:rPr lang="en-US" sz="2000" dirty="0">
                <a:solidFill>
                  <a:schemeClr val="tx1"/>
                </a:solidFill>
                <a:latin typeface="Times New Roman" panose="02020603050405020304" pitchFamily="18" charset="0"/>
                <a:cs typeface="Times New Roman" panose="02020603050405020304" pitchFamily="18" charset="0"/>
              </a:rPr>
              <a:t>Retailer and Distributor Should be able to only change the Email, Password, Contact and Online Payment details</a:t>
            </a:r>
          </a:p>
          <a:p>
            <a:r>
              <a:rPr lang="en-US" sz="2000" b="1" dirty="0">
                <a:solidFill>
                  <a:schemeClr val="tx1"/>
                </a:solidFill>
                <a:latin typeface="Times New Roman" panose="02020603050405020304" pitchFamily="18" charset="0"/>
                <a:cs typeface="Times New Roman" panose="02020603050405020304" pitchFamily="18" charset="0"/>
              </a:rPr>
              <a:t>FR-15: </a:t>
            </a:r>
            <a:r>
              <a:rPr lang="en-US" altLang="en-PK" sz="2000" dirty="0">
                <a:solidFill>
                  <a:schemeClr val="tx1"/>
                </a:solidFill>
                <a:latin typeface="Times New Roman" panose="02020603050405020304" pitchFamily="18" charset="0"/>
                <a:cs typeface="Times New Roman" panose="02020603050405020304" pitchFamily="18" charset="0"/>
              </a:rPr>
              <a:t>Medicine Retailer price and Distributor price should be set by themselves.</a:t>
            </a:r>
          </a:p>
          <a:p>
            <a:pPr marL="342900" marR="0" lvl="0" indent="-165100" algn="l" rtl="0">
              <a:spcBef>
                <a:spcPts val="0"/>
              </a:spcBef>
              <a:spcAft>
                <a:spcPts val="0"/>
              </a:spcAft>
              <a:buClr>
                <a:schemeClr val="dk1"/>
              </a:buClr>
              <a:buSzPts val="2800"/>
              <a:buFont typeface="Arial"/>
              <a:buNone/>
            </a:pPr>
            <a:endParaRPr sz="2800" b="0" i="0" u="none" strike="noStrike" cap="none" dirty="0">
              <a:solidFill>
                <a:schemeClr val="dk1"/>
              </a:solidFill>
              <a:latin typeface="Calibri"/>
              <a:ea typeface="Calibri"/>
              <a:cs typeface="Calibri"/>
              <a:sym typeface="Calibri"/>
            </a:endParaRPr>
          </a:p>
        </p:txBody>
      </p:sp>
      <p:sp>
        <p:nvSpPr>
          <p:cNvPr id="119" name="Google Shape;119;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7</a:t>
            </a:fld>
            <a:endParaRPr sz="1200" b="0" i="0" u="none" strike="noStrike" cap="none">
              <a:solidFill>
                <a:srgbClr val="888888"/>
              </a:solidFill>
              <a:latin typeface="Calibri"/>
              <a:ea typeface="Calibri"/>
              <a:cs typeface="Calibri"/>
              <a:sym typeface="Calibri"/>
            </a:endParaRPr>
          </a:p>
        </p:txBody>
      </p:sp>
      <p:sp>
        <p:nvSpPr>
          <p:cNvPr id="120" name="Google Shape;120;p17"/>
          <p:cNvSpPr txBox="1">
            <a:spLocks noGrp="1"/>
          </p:cNvSpPr>
          <p:nvPr>
            <p:ph type="title"/>
          </p:nvPr>
        </p:nvSpPr>
        <p:spPr>
          <a:xfrm>
            <a:off x="457200" y="274638"/>
            <a:ext cx="8229600"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Functional Requirements</a:t>
            </a:r>
            <a:endParaRPr sz="3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76371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r>
              <a:rPr lang="en-US" sz="1800" b="1" dirty="0">
                <a:solidFill>
                  <a:schemeClr val="tx1"/>
                </a:solidFill>
                <a:latin typeface="Times New Roman" panose="02020603050405020304" pitchFamily="18" charset="0"/>
                <a:cs typeface="Times New Roman" panose="02020603050405020304" pitchFamily="18" charset="0"/>
              </a:rPr>
              <a:t>NFR-1: </a:t>
            </a:r>
            <a:r>
              <a:rPr lang="en-US" sz="1800" dirty="0">
                <a:solidFill>
                  <a:schemeClr val="tx1"/>
                </a:solidFill>
                <a:latin typeface="Times New Roman" panose="02020603050405020304" pitchFamily="18" charset="0"/>
                <a:cs typeface="Times New Roman" panose="02020603050405020304" pitchFamily="18" charset="0"/>
              </a:rPr>
              <a:t>Retailer and Distributor should be able to learn how to operate the website with in 30 min of training.</a:t>
            </a:r>
          </a:p>
          <a:p>
            <a:r>
              <a:rPr lang="en-US" sz="1800" b="1" dirty="0">
                <a:solidFill>
                  <a:schemeClr val="tx1"/>
                </a:solidFill>
                <a:latin typeface="Times New Roman" panose="02020603050405020304" pitchFamily="18" charset="0"/>
                <a:cs typeface="Times New Roman" panose="02020603050405020304" pitchFamily="18" charset="0"/>
              </a:rPr>
              <a:t>NFR-2: </a:t>
            </a:r>
            <a:r>
              <a:rPr lang="en-US" sz="1800" dirty="0">
                <a:solidFill>
                  <a:schemeClr val="tx1"/>
                </a:solidFill>
                <a:latin typeface="Times New Roman" panose="02020603050405020304" pitchFamily="18" charset="0"/>
                <a:cs typeface="Times New Roman" panose="02020603050405020304" pitchFamily="18" charset="0"/>
              </a:rPr>
              <a:t>Down time of the website should not exceed more than 10 sec for continuous succession of 500 hrs.</a:t>
            </a:r>
          </a:p>
          <a:p>
            <a:r>
              <a:rPr lang="en-US" sz="1800" b="1" dirty="0">
                <a:solidFill>
                  <a:schemeClr val="tx1"/>
                </a:solidFill>
                <a:latin typeface="Times New Roman" panose="02020603050405020304" pitchFamily="18" charset="0"/>
                <a:cs typeface="Times New Roman" panose="02020603050405020304" pitchFamily="18" charset="0"/>
              </a:rPr>
              <a:t>NFR-3: </a:t>
            </a:r>
            <a:r>
              <a:rPr lang="en-US" sz="1800" dirty="0">
                <a:solidFill>
                  <a:schemeClr val="tx1"/>
                </a:solidFill>
                <a:latin typeface="Times New Roman" panose="02020603050405020304" pitchFamily="18" charset="0"/>
                <a:cs typeface="Times New Roman" panose="02020603050405020304" pitchFamily="18" charset="0"/>
              </a:rPr>
              <a:t>Website should be able to handle 100 hits per minute.</a:t>
            </a:r>
          </a:p>
          <a:p>
            <a:r>
              <a:rPr lang="en-US" sz="1800" b="1" dirty="0">
                <a:solidFill>
                  <a:schemeClr val="tx1"/>
                </a:solidFill>
                <a:latin typeface="Times New Roman" panose="02020603050405020304" pitchFamily="18" charset="0"/>
                <a:cs typeface="Times New Roman" panose="02020603050405020304" pitchFamily="18" charset="0"/>
              </a:rPr>
              <a:t>NFR-4: </a:t>
            </a:r>
            <a:r>
              <a:rPr lang="en-US" sz="1800" dirty="0">
                <a:solidFill>
                  <a:schemeClr val="tx1"/>
                </a:solidFill>
                <a:latin typeface="Times New Roman" panose="02020603050405020304" pitchFamily="18" charset="0"/>
                <a:cs typeface="Times New Roman" panose="02020603050405020304" pitchFamily="18" charset="0"/>
              </a:rPr>
              <a:t>Website should be able to work on any browser. </a:t>
            </a:r>
          </a:p>
          <a:p>
            <a:r>
              <a:rPr lang="en-US" altLang="en-PK" sz="1800" dirty="0">
                <a:solidFill>
                  <a:schemeClr val="tx1"/>
                </a:solidFill>
                <a:latin typeface="Times New Roman" panose="02020603050405020304" pitchFamily="18" charset="0"/>
                <a:cs typeface="Times New Roman" panose="02020603050405020304" pitchFamily="18" charset="0"/>
              </a:rPr>
              <a:t> </a:t>
            </a:r>
            <a:r>
              <a:rPr lang="en-US" altLang="en-PK" sz="1800" b="1" dirty="0">
                <a:solidFill>
                  <a:schemeClr val="tx1"/>
                </a:solidFill>
                <a:latin typeface="Times New Roman" panose="02020603050405020304" pitchFamily="18" charset="0"/>
                <a:cs typeface="Times New Roman" panose="02020603050405020304" pitchFamily="18" charset="0"/>
              </a:rPr>
              <a:t>NFR-5</a:t>
            </a:r>
            <a:r>
              <a:rPr lang="en-US" altLang="en-PK" sz="1800" dirty="0">
                <a:solidFill>
                  <a:schemeClr val="tx1"/>
                </a:solidFill>
                <a:latin typeface="Times New Roman" panose="02020603050405020304" pitchFamily="18" charset="0"/>
                <a:cs typeface="Times New Roman" panose="02020603050405020304" pitchFamily="18" charset="0"/>
              </a:rPr>
              <a:t>: The system development process and deliverable documents shall conform to the ISO STANDARDS</a:t>
            </a:r>
          </a:p>
          <a:p>
            <a:r>
              <a:rPr lang="en-US" altLang="en-PK" sz="1800" b="1" dirty="0">
                <a:solidFill>
                  <a:schemeClr val="tx1"/>
                </a:solidFill>
                <a:latin typeface="Times New Roman" panose="02020603050405020304" pitchFamily="18" charset="0"/>
                <a:cs typeface="Times New Roman" panose="02020603050405020304" pitchFamily="18" charset="0"/>
              </a:rPr>
              <a:t>NFR-6: </a:t>
            </a:r>
            <a:r>
              <a:rPr lang="en-US" altLang="en-PK" sz="1800" dirty="0">
                <a:solidFill>
                  <a:schemeClr val="tx1"/>
                </a:solidFill>
                <a:latin typeface="Times New Roman" panose="02020603050405020304" pitchFamily="18" charset="0"/>
                <a:cs typeface="Times New Roman" panose="02020603050405020304" pitchFamily="18" charset="0"/>
              </a:rPr>
              <a:t>The system shall not disclose any personal information about members of the MSDCN to other members except system administrators.</a:t>
            </a:r>
          </a:p>
          <a:p>
            <a:r>
              <a:rPr lang="en-US" altLang="en-PK" sz="1800" b="1" dirty="0">
                <a:solidFill>
                  <a:schemeClr val="tx1"/>
                </a:solidFill>
                <a:latin typeface="Times New Roman" panose="02020603050405020304" pitchFamily="18" charset="0"/>
                <a:cs typeface="Times New Roman" panose="02020603050405020304" pitchFamily="18" charset="0"/>
              </a:rPr>
              <a:t>NFR-7: </a:t>
            </a:r>
            <a:r>
              <a:rPr lang="en-US" altLang="en-PK" sz="1800" dirty="0">
                <a:solidFill>
                  <a:schemeClr val="tx1"/>
                </a:solidFill>
                <a:latin typeface="Times New Roman" panose="02020603050405020304" pitchFamily="18" charset="0"/>
                <a:cs typeface="Times New Roman" panose="02020603050405020304" pitchFamily="18" charset="0"/>
              </a:rPr>
              <a:t>Credit Card details should be stored in an encrypted form.</a:t>
            </a:r>
          </a:p>
          <a:p>
            <a:r>
              <a:rPr lang="en-US" altLang="en-PK" sz="1800" b="1" dirty="0">
                <a:solidFill>
                  <a:schemeClr val="tx1"/>
                </a:solidFill>
                <a:latin typeface="Times New Roman" panose="02020603050405020304" pitchFamily="18" charset="0"/>
                <a:cs typeface="Times New Roman" panose="02020603050405020304" pitchFamily="18" charset="0"/>
              </a:rPr>
              <a:t>NFR-8: </a:t>
            </a:r>
            <a:r>
              <a:rPr lang="en-US" altLang="en-PK" sz="1800" dirty="0">
                <a:solidFill>
                  <a:schemeClr val="tx1"/>
                </a:solidFill>
                <a:latin typeface="Times New Roman" panose="02020603050405020304" pitchFamily="18" charset="0"/>
                <a:cs typeface="Times New Roman" panose="02020603050405020304" pitchFamily="18" charset="0"/>
              </a:rPr>
              <a:t>Our company is complied with the local and national laws regarding the use of software tools and User privacy. </a:t>
            </a:r>
          </a:p>
          <a:p>
            <a:pPr marL="342900" marR="0" lvl="0" indent="-165100" algn="l" rtl="0">
              <a:spcBef>
                <a:spcPts val="0"/>
              </a:spcBef>
              <a:spcAft>
                <a:spcPts val="0"/>
              </a:spcAft>
              <a:buClr>
                <a:schemeClr val="dk1"/>
              </a:buClr>
              <a:buSzPts val="2800"/>
              <a:buFont typeface="Arial"/>
              <a:buNone/>
            </a:pPr>
            <a:endParaRPr sz="2800" b="0" i="0" u="none" strike="noStrike" cap="none" dirty="0">
              <a:solidFill>
                <a:schemeClr val="dk1"/>
              </a:solidFill>
              <a:latin typeface="Calibri"/>
              <a:ea typeface="Calibri"/>
              <a:cs typeface="Calibri"/>
              <a:sym typeface="Calibri"/>
            </a:endParaRPr>
          </a:p>
        </p:txBody>
      </p:sp>
      <p:sp>
        <p:nvSpPr>
          <p:cNvPr id="126" name="Google Shape;126;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8</a:t>
            </a:fld>
            <a:endParaRPr sz="1200" b="0" i="0" u="none" strike="noStrike" cap="none">
              <a:solidFill>
                <a:srgbClr val="888888"/>
              </a:solidFill>
              <a:latin typeface="Calibri"/>
              <a:ea typeface="Calibri"/>
              <a:cs typeface="Calibri"/>
              <a:sym typeface="Calibri"/>
            </a:endParaRPr>
          </a:p>
        </p:txBody>
      </p:sp>
      <p:sp>
        <p:nvSpPr>
          <p:cNvPr id="127" name="Google Shape;127;p18"/>
          <p:cNvSpPr txBox="1">
            <a:spLocks noGrp="1"/>
          </p:cNvSpPr>
          <p:nvPr>
            <p:ph type="title"/>
          </p:nvPr>
        </p:nvSpPr>
        <p:spPr>
          <a:xfrm>
            <a:off x="457200" y="274638"/>
            <a:ext cx="8229600"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Non-Functional Requirements</a:t>
            </a:r>
            <a:endParaRPr sz="3200" b="0" i="0" u="none" strike="noStrike" cap="none">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9</a:t>
            </a:fld>
            <a:endParaRPr sz="1200" b="0" i="0" u="none" strike="noStrike" cap="none">
              <a:solidFill>
                <a:srgbClr val="888888"/>
              </a:solidFill>
              <a:latin typeface="Calibri"/>
              <a:ea typeface="Calibri"/>
              <a:cs typeface="Calibri"/>
              <a:sym typeface="Calibri"/>
            </a:endParaRPr>
          </a:p>
        </p:txBody>
      </p:sp>
      <p:sp>
        <p:nvSpPr>
          <p:cNvPr id="133" name="Google Shape;133;p19"/>
          <p:cNvSpPr txBox="1">
            <a:spLocks noGrp="1"/>
          </p:cNvSpPr>
          <p:nvPr>
            <p:ph type="title"/>
          </p:nvPr>
        </p:nvSpPr>
        <p:spPr>
          <a:xfrm>
            <a:off x="443309" y="492195"/>
            <a:ext cx="8243491" cy="76944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Font typeface="Calibri"/>
              <a:buNone/>
            </a:pPr>
            <a:r>
              <a:rPr lang="en-US" sz="4400" b="1" i="0" u="none" strike="noStrike" cap="none">
                <a:solidFill>
                  <a:schemeClr val="dk1"/>
                </a:solidFill>
                <a:latin typeface="Calibri"/>
                <a:ea typeface="Calibri"/>
                <a:cs typeface="Calibri"/>
                <a:sym typeface="Calibri"/>
              </a:rPr>
              <a:t>Activity Diagram</a:t>
            </a:r>
            <a:endParaRPr sz="4400" b="0" i="0" u="none" strike="noStrike" cap="none">
              <a:solidFill>
                <a:schemeClr val="dk1"/>
              </a:solidFill>
              <a:latin typeface="Calibri"/>
              <a:ea typeface="Calibri"/>
              <a:cs typeface="Calibri"/>
              <a:sym typeface="Calibri"/>
            </a:endParaRPr>
          </a:p>
        </p:txBody>
      </p:sp>
      <p:pic>
        <p:nvPicPr>
          <p:cNvPr id="3" name="Picture 2" descr="Diagram&#10;&#10;Description automatically generated">
            <a:extLst>
              <a:ext uri="{FF2B5EF4-FFF2-40B4-BE49-F238E27FC236}">
                <a16:creationId xmlns:a16="http://schemas.microsoft.com/office/drawing/2014/main" id="{8E6BB0F5-A105-4163-930C-016DA613E7A2}"/>
              </a:ext>
            </a:extLst>
          </p:cNvPr>
          <p:cNvPicPr>
            <a:picLocks noChangeAspect="1"/>
          </p:cNvPicPr>
          <p:nvPr/>
        </p:nvPicPr>
        <p:blipFill>
          <a:blip r:embed="rId3"/>
          <a:stretch>
            <a:fillRect/>
          </a:stretch>
        </p:blipFill>
        <p:spPr>
          <a:xfrm>
            <a:off x="2083959" y="1404850"/>
            <a:ext cx="4976081" cy="523701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884</Words>
  <Application>Microsoft Office PowerPoint</Application>
  <PresentationFormat>On-screen Show (4:3)</PresentationFormat>
  <Paragraphs>110</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Times New Roman</vt:lpstr>
      <vt:lpstr>Tahoma</vt:lpstr>
      <vt:lpstr>Calibri</vt:lpstr>
      <vt:lpstr>Arial</vt:lpstr>
      <vt:lpstr>Office Theme</vt:lpstr>
      <vt:lpstr>Medical Store-Distributor-Consumer Network </vt:lpstr>
      <vt:lpstr>Agenda</vt:lpstr>
      <vt:lpstr>Project Introduction </vt:lpstr>
      <vt:lpstr>Project Scope </vt:lpstr>
      <vt:lpstr>Our Packages </vt:lpstr>
      <vt:lpstr>Functional Requirements</vt:lpstr>
      <vt:lpstr>Functional Requirements</vt:lpstr>
      <vt:lpstr>Non-Functional Requirements</vt:lpstr>
      <vt:lpstr>Activity Diagram</vt:lpstr>
      <vt:lpstr>Class Diagram</vt:lpstr>
      <vt:lpstr>E-R Diagram</vt:lpstr>
      <vt:lpstr>Use Cases Diagram</vt:lpstr>
      <vt:lpstr>System Block Diagram</vt:lpstr>
      <vt:lpstr>Test Cases</vt:lpstr>
      <vt:lpstr>Gantt Chart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abdullah iqbal</dc:creator>
  <cp:lastModifiedBy>abdullah iqbal</cp:lastModifiedBy>
  <cp:revision>2</cp:revision>
  <dcterms:modified xsi:type="dcterms:W3CDTF">2021-06-04T19:47:51Z</dcterms:modified>
</cp:coreProperties>
</file>